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0"/>
  </p:notesMasterIdLst>
  <p:sldIdLst>
    <p:sldId id="280" r:id="rId2"/>
    <p:sldId id="279" r:id="rId3"/>
    <p:sldId id="290" r:id="rId4"/>
    <p:sldId id="256" r:id="rId5"/>
    <p:sldId id="294" r:id="rId6"/>
    <p:sldId id="258" r:id="rId7"/>
    <p:sldId id="261" r:id="rId8"/>
    <p:sldId id="259" r:id="rId9"/>
    <p:sldId id="291" r:id="rId10"/>
    <p:sldId id="262" r:id="rId11"/>
    <p:sldId id="263" r:id="rId12"/>
    <p:sldId id="264" r:id="rId13"/>
    <p:sldId id="265" r:id="rId14"/>
    <p:sldId id="276" r:id="rId15"/>
    <p:sldId id="278" r:id="rId16"/>
    <p:sldId id="260" r:id="rId17"/>
    <p:sldId id="266" r:id="rId18"/>
    <p:sldId id="267" r:id="rId19"/>
    <p:sldId id="293" r:id="rId20"/>
    <p:sldId id="268" r:id="rId21"/>
    <p:sldId id="269" r:id="rId22"/>
    <p:sldId id="270" r:id="rId23"/>
    <p:sldId id="271" r:id="rId24"/>
    <p:sldId id="275" r:id="rId25"/>
    <p:sldId id="282" r:id="rId26"/>
    <p:sldId id="283" r:id="rId27"/>
    <p:sldId id="285" r:id="rId28"/>
    <p:sldId id="292" r:id="rId29"/>
    <p:sldId id="296" r:id="rId30"/>
    <p:sldId id="272" r:id="rId31"/>
    <p:sldId id="286" r:id="rId32"/>
    <p:sldId id="287" r:id="rId33"/>
    <p:sldId id="297" r:id="rId34"/>
    <p:sldId id="298" r:id="rId35"/>
    <p:sldId id="301" r:id="rId36"/>
    <p:sldId id="300" r:id="rId37"/>
    <p:sldId id="302" r:id="rId38"/>
    <p:sldId id="299"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298815B-0133-4CD0-AC36-B5157314EE2F}">
          <p14:sldIdLst>
            <p14:sldId id="280"/>
            <p14:sldId id="279"/>
            <p14:sldId id="290"/>
            <p14:sldId id="256"/>
            <p14:sldId id="294"/>
            <p14:sldId id="258"/>
            <p14:sldId id="261"/>
            <p14:sldId id="259"/>
            <p14:sldId id="291"/>
            <p14:sldId id="262"/>
            <p14:sldId id="263"/>
            <p14:sldId id="264"/>
            <p14:sldId id="265"/>
            <p14:sldId id="276"/>
            <p14:sldId id="278"/>
            <p14:sldId id="260"/>
            <p14:sldId id="266"/>
            <p14:sldId id="267"/>
            <p14:sldId id="293"/>
            <p14:sldId id="268"/>
            <p14:sldId id="269"/>
            <p14:sldId id="270"/>
            <p14:sldId id="271"/>
            <p14:sldId id="275"/>
            <p14:sldId id="282"/>
            <p14:sldId id="283"/>
            <p14:sldId id="285"/>
            <p14:sldId id="292"/>
            <p14:sldId id="296"/>
            <p14:sldId id="272"/>
            <p14:sldId id="286"/>
            <p14:sldId id="287"/>
            <p14:sldId id="297"/>
            <p14:sldId id="298"/>
            <p14:sldId id="301"/>
            <p14:sldId id="300"/>
            <p14:sldId id="302"/>
            <p14:sldId id="29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545" autoAdjust="0"/>
    <p:restoredTop sz="76239" autoAdjust="0"/>
  </p:normalViewPr>
  <p:slideViewPr>
    <p:cSldViewPr snapToGrid="0">
      <p:cViewPr varScale="1">
        <p:scale>
          <a:sx n="87" d="100"/>
          <a:sy n="87" d="100"/>
        </p:scale>
        <p:origin x="73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11FD60-197E-419C-ADB1-5309D4C45D91}" type="datetimeFigureOut">
              <a:rPr lang="en-US" smtClean="0"/>
              <a:t>6/16/2022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6FFE5C-0C27-4DCA-B0F7-5D191C361CA5}" type="slidenum">
              <a:rPr lang="en-US" smtClean="0"/>
              <a:t>‹#›</a:t>
            </a:fld>
            <a:endParaRPr lang="en-US"/>
          </a:p>
        </p:txBody>
      </p:sp>
    </p:spTree>
    <p:extLst>
      <p:ext uri="{BB962C8B-B14F-4D97-AF65-F5344CB8AC3E}">
        <p14:creationId xmlns:p14="http://schemas.microsoft.com/office/powerpoint/2010/main" val="3505907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FFE5C-0C27-4DCA-B0F7-5D191C361CA5}" type="slidenum">
              <a:rPr lang="en-US" smtClean="0"/>
              <a:t>1</a:t>
            </a:fld>
            <a:endParaRPr lang="en-US"/>
          </a:p>
        </p:txBody>
      </p:sp>
    </p:spTree>
    <p:extLst>
      <p:ext uri="{BB962C8B-B14F-4D97-AF65-F5344CB8AC3E}">
        <p14:creationId xmlns:p14="http://schemas.microsoft.com/office/powerpoint/2010/main" val="255563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Agency Empowerment- this food NEVER touches our building</a:t>
            </a:r>
          </a:p>
        </p:txBody>
      </p:sp>
      <p:sp>
        <p:nvSpPr>
          <p:cNvPr id="4" name="Slide Number Placeholder 3"/>
          <p:cNvSpPr>
            <a:spLocks noGrp="1"/>
          </p:cNvSpPr>
          <p:nvPr>
            <p:ph type="sldNum" sz="quarter" idx="5"/>
          </p:nvPr>
        </p:nvSpPr>
        <p:spPr/>
        <p:txBody>
          <a:bodyPr/>
          <a:lstStyle/>
          <a:p>
            <a:fld id="{3F6FFE5C-0C27-4DCA-B0F7-5D191C361CA5}" type="slidenum">
              <a:rPr lang="en-US" smtClean="0"/>
              <a:t>10</a:t>
            </a:fld>
            <a:endParaRPr lang="en-US"/>
          </a:p>
        </p:txBody>
      </p:sp>
    </p:spTree>
    <p:extLst>
      <p:ext uri="{BB962C8B-B14F-4D97-AF65-F5344CB8AC3E}">
        <p14:creationId xmlns:p14="http://schemas.microsoft.com/office/powerpoint/2010/main" val="3364702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FFE5C-0C27-4DCA-B0F7-5D191C361CA5}" type="slidenum">
              <a:rPr lang="en-US" smtClean="0"/>
              <a:t>11</a:t>
            </a:fld>
            <a:endParaRPr lang="en-US"/>
          </a:p>
        </p:txBody>
      </p:sp>
    </p:spTree>
    <p:extLst>
      <p:ext uri="{BB962C8B-B14F-4D97-AF65-F5344CB8AC3E}">
        <p14:creationId xmlns:p14="http://schemas.microsoft.com/office/powerpoint/2010/main" val="879675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FFE5C-0C27-4DCA-B0F7-5D191C361CA5}" type="slidenum">
              <a:rPr lang="en-US" smtClean="0"/>
              <a:t>12</a:t>
            </a:fld>
            <a:endParaRPr lang="en-US"/>
          </a:p>
        </p:txBody>
      </p:sp>
    </p:spTree>
    <p:extLst>
      <p:ext uri="{BB962C8B-B14F-4D97-AF65-F5344CB8AC3E}">
        <p14:creationId xmlns:p14="http://schemas.microsoft.com/office/powerpoint/2010/main" val="458855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FFE5C-0C27-4DCA-B0F7-5D191C361CA5}" type="slidenum">
              <a:rPr lang="en-US" smtClean="0"/>
              <a:t>13</a:t>
            </a:fld>
            <a:endParaRPr lang="en-US"/>
          </a:p>
        </p:txBody>
      </p:sp>
    </p:spTree>
    <p:extLst>
      <p:ext uri="{BB962C8B-B14F-4D97-AF65-F5344CB8AC3E}">
        <p14:creationId xmlns:p14="http://schemas.microsoft.com/office/powerpoint/2010/main" val="1197973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FFE5C-0C27-4DCA-B0F7-5D191C361CA5}" type="slidenum">
              <a:rPr lang="en-US" smtClean="0"/>
              <a:t>14</a:t>
            </a:fld>
            <a:endParaRPr lang="en-US"/>
          </a:p>
        </p:txBody>
      </p:sp>
    </p:spTree>
    <p:extLst>
      <p:ext uri="{BB962C8B-B14F-4D97-AF65-F5344CB8AC3E}">
        <p14:creationId xmlns:p14="http://schemas.microsoft.com/office/powerpoint/2010/main" val="3342767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FFE5C-0C27-4DCA-B0F7-5D191C361CA5}" type="slidenum">
              <a:rPr lang="en-US" smtClean="0"/>
              <a:t>15</a:t>
            </a:fld>
            <a:endParaRPr lang="en-US"/>
          </a:p>
        </p:txBody>
      </p:sp>
    </p:spTree>
    <p:extLst>
      <p:ext uri="{BB962C8B-B14F-4D97-AF65-F5344CB8AC3E}">
        <p14:creationId xmlns:p14="http://schemas.microsoft.com/office/powerpoint/2010/main" val="2240662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FFE5C-0C27-4DCA-B0F7-5D191C361CA5}" type="slidenum">
              <a:rPr lang="en-US" smtClean="0"/>
              <a:t>16</a:t>
            </a:fld>
            <a:endParaRPr lang="en-US"/>
          </a:p>
        </p:txBody>
      </p:sp>
    </p:spTree>
    <p:extLst>
      <p:ext uri="{BB962C8B-B14F-4D97-AF65-F5344CB8AC3E}">
        <p14:creationId xmlns:p14="http://schemas.microsoft.com/office/powerpoint/2010/main" val="2073301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FFE5C-0C27-4DCA-B0F7-5D191C361CA5}" type="slidenum">
              <a:rPr lang="en-US" smtClean="0"/>
              <a:t>17</a:t>
            </a:fld>
            <a:endParaRPr lang="en-US"/>
          </a:p>
        </p:txBody>
      </p:sp>
    </p:spTree>
    <p:extLst>
      <p:ext uri="{BB962C8B-B14F-4D97-AF65-F5344CB8AC3E}">
        <p14:creationId xmlns:p14="http://schemas.microsoft.com/office/powerpoint/2010/main" val="2802967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F6FFE5C-0C27-4DCA-B0F7-5D191C361CA5}" type="slidenum">
              <a:rPr lang="en-US" smtClean="0"/>
              <a:t>18</a:t>
            </a:fld>
            <a:endParaRPr lang="en-US"/>
          </a:p>
        </p:txBody>
      </p:sp>
    </p:spTree>
    <p:extLst>
      <p:ext uri="{BB962C8B-B14F-4D97-AF65-F5344CB8AC3E}">
        <p14:creationId xmlns:p14="http://schemas.microsoft.com/office/powerpoint/2010/main" val="2977637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F6FFE5C-0C27-4DCA-B0F7-5D191C361CA5}" type="slidenum">
              <a:rPr lang="en-US" smtClean="0"/>
              <a:t>19</a:t>
            </a:fld>
            <a:endParaRPr lang="en-US"/>
          </a:p>
        </p:txBody>
      </p:sp>
    </p:spTree>
    <p:extLst>
      <p:ext uri="{BB962C8B-B14F-4D97-AF65-F5344CB8AC3E}">
        <p14:creationId xmlns:p14="http://schemas.microsoft.com/office/powerpoint/2010/main" val="75827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latin typeface="TwCenMT-Regular"/>
              </a:rPr>
              <a:t>Care and Share Food Bank is an affiliate of Feeding America, the largest domestic hunger relief organization. Care and Share is one of five Feeding America food</a:t>
            </a:r>
          </a:p>
          <a:p>
            <a:pPr algn="l"/>
            <a:r>
              <a:rPr lang="en-US" sz="1200" b="0" i="0" u="none" strike="noStrike" baseline="0" dirty="0">
                <a:latin typeface="TwCenMT-Regular"/>
              </a:rPr>
              <a:t>banks in the state, and the only food bank dedicated to serving the 31 counties that comprise Southern Colorado.</a:t>
            </a:r>
          </a:p>
          <a:p>
            <a:pPr algn="l"/>
            <a:endParaRPr lang="en-US" sz="1200" b="0" i="0" u="none" strike="noStrike" baseline="0" dirty="0">
              <a:latin typeface="TwCenMT-Regular"/>
            </a:endParaRPr>
          </a:p>
          <a:p>
            <a:pPr algn="l"/>
            <a:r>
              <a:rPr lang="en-US" sz="1200" b="0" i="0" u="none" strike="noStrike" baseline="0" dirty="0">
                <a:latin typeface="TwCenMT-Regular"/>
              </a:rPr>
              <a:t>Feeding America has agreements with national retailers, such as Walmart and Target, to designate local food banks as the sole recipients of donated food.</a:t>
            </a:r>
          </a:p>
          <a:p>
            <a:pPr algn="l"/>
            <a:endParaRPr lang="en-US" sz="1200" b="0" i="0" u="none" strike="noStrike" baseline="0" dirty="0">
              <a:latin typeface="TwCenMT-Regular"/>
            </a:endParaRPr>
          </a:p>
          <a:p>
            <a:pPr algn="l"/>
            <a:r>
              <a:rPr lang="en-US" sz="1200" b="1" i="1" u="none" strike="noStrike" baseline="0" dirty="0">
                <a:latin typeface="TwCenMT-BoldItalic"/>
              </a:rPr>
              <a:t>Reclamation food </a:t>
            </a:r>
            <a:r>
              <a:rPr lang="en-US" sz="1200" b="0" i="0" u="none" strike="noStrike" baseline="0" dirty="0">
                <a:latin typeface="TwCenMT-Regular"/>
              </a:rPr>
              <a:t>comes from local grocery stores, restaurants, local farmers, and other businesses. This food could have damaged packaging, could be near the expiration date, or is not moving off the shelves fast enough. This is perfectly good, safe food that would otherwise go to waste.</a:t>
            </a:r>
          </a:p>
          <a:p>
            <a:pPr algn="l"/>
            <a:endParaRPr lang="en-US" sz="1200" b="0" i="0" u="none" strike="noStrike" baseline="0" dirty="0">
              <a:latin typeface="TwCenMT-Regular"/>
            </a:endParaRPr>
          </a:p>
          <a:p>
            <a:pPr algn="l"/>
            <a:r>
              <a:rPr lang="en-US" sz="1200" b="0" i="0" u="none" strike="noStrike" baseline="0" dirty="0">
                <a:latin typeface="TwCenMT-Regular"/>
              </a:rPr>
              <a:t>Much of our reclamation food now is agency empowered</a:t>
            </a:r>
          </a:p>
          <a:p>
            <a:pPr algn="l"/>
            <a:endParaRPr lang="en-US" sz="1800" b="0" i="0" u="none" strike="noStrike" baseline="0" dirty="0">
              <a:latin typeface="TwCenMT-Regular"/>
            </a:endParaRPr>
          </a:p>
          <a:p>
            <a:pPr algn="l"/>
            <a:endParaRPr lang="en-US" sz="1800" b="0" i="0" u="none" strike="noStrike" baseline="0" dirty="0">
              <a:latin typeface="TwCenMT-Regular"/>
            </a:endParaRPr>
          </a:p>
          <a:p>
            <a:pPr algn="l"/>
            <a:endParaRPr lang="en-US" sz="1800" b="0" i="0" u="none" strike="noStrike" baseline="0" dirty="0">
              <a:latin typeface="TwCenMT-Regular"/>
            </a:endParaRPr>
          </a:p>
          <a:p>
            <a:pPr algn="l"/>
            <a:endParaRPr lang="en-US" sz="1800" b="0" i="0" u="none" strike="noStrike" baseline="0" dirty="0">
              <a:latin typeface="TwCenMT-Regular"/>
            </a:endParaRPr>
          </a:p>
          <a:p>
            <a:pPr algn="l"/>
            <a:endParaRPr lang="en-US" dirty="0"/>
          </a:p>
        </p:txBody>
      </p:sp>
      <p:sp>
        <p:nvSpPr>
          <p:cNvPr id="4" name="Slide Number Placeholder 3"/>
          <p:cNvSpPr>
            <a:spLocks noGrp="1"/>
          </p:cNvSpPr>
          <p:nvPr>
            <p:ph type="sldNum" sz="quarter" idx="5"/>
          </p:nvPr>
        </p:nvSpPr>
        <p:spPr/>
        <p:txBody>
          <a:bodyPr/>
          <a:lstStyle/>
          <a:p>
            <a:fld id="{3F6FFE5C-0C27-4DCA-B0F7-5D191C361CA5}" type="slidenum">
              <a:rPr lang="en-US" smtClean="0"/>
              <a:t>2</a:t>
            </a:fld>
            <a:endParaRPr lang="en-US"/>
          </a:p>
        </p:txBody>
      </p:sp>
    </p:spTree>
    <p:extLst>
      <p:ext uri="{BB962C8B-B14F-4D97-AF65-F5344CB8AC3E}">
        <p14:creationId xmlns:p14="http://schemas.microsoft.com/office/powerpoint/2010/main" val="15404539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FFE5C-0C27-4DCA-B0F7-5D191C361CA5}" type="slidenum">
              <a:rPr lang="en-US" smtClean="0"/>
              <a:t>20</a:t>
            </a:fld>
            <a:endParaRPr lang="en-US"/>
          </a:p>
        </p:txBody>
      </p:sp>
    </p:spTree>
    <p:extLst>
      <p:ext uri="{BB962C8B-B14F-4D97-AF65-F5344CB8AC3E}">
        <p14:creationId xmlns:p14="http://schemas.microsoft.com/office/powerpoint/2010/main" val="5923651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FFE5C-0C27-4DCA-B0F7-5D191C361CA5}" type="slidenum">
              <a:rPr lang="en-US" smtClean="0"/>
              <a:t>21</a:t>
            </a:fld>
            <a:endParaRPr lang="en-US"/>
          </a:p>
        </p:txBody>
      </p:sp>
    </p:spTree>
    <p:extLst>
      <p:ext uri="{BB962C8B-B14F-4D97-AF65-F5344CB8AC3E}">
        <p14:creationId xmlns:p14="http://schemas.microsoft.com/office/powerpoint/2010/main" val="3255575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FFE5C-0C27-4DCA-B0F7-5D191C361CA5}" type="slidenum">
              <a:rPr lang="en-US" smtClean="0"/>
              <a:t>22</a:t>
            </a:fld>
            <a:endParaRPr lang="en-US"/>
          </a:p>
        </p:txBody>
      </p:sp>
    </p:spTree>
    <p:extLst>
      <p:ext uri="{BB962C8B-B14F-4D97-AF65-F5344CB8AC3E}">
        <p14:creationId xmlns:p14="http://schemas.microsoft.com/office/powerpoint/2010/main" val="38151470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FFE5C-0C27-4DCA-B0F7-5D191C361CA5}" type="slidenum">
              <a:rPr lang="en-US" smtClean="0"/>
              <a:t>23</a:t>
            </a:fld>
            <a:endParaRPr lang="en-US"/>
          </a:p>
        </p:txBody>
      </p:sp>
    </p:spTree>
    <p:extLst>
      <p:ext uri="{BB962C8B-B14F-4D97-AF65-F5344CB8AC3E}">
        <p14:creationId xmlns:p14="http://schemas.microsoft.com/office/powerpoint/2010/main" val="39358842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FFE5C-0C27-4DCA-B0F7-5D191C361CA5}" type="slidenum">
              <a:rPr lang="en-US" smtClean="0"/>
              <a:t>24</a:t>
            </a:fld>
            <a:endParaRPr lang="en-US"/>
          </a:p>
        </p:txBody>
      </p:sp>
    </p:spTree>
    <p:extLst>
      <p:ext uri="{BB962C8B-B14F-4D97-AF65-F5344CB8AC3E}">
        <p14:creationId xmlns:p14="http://schemas.microsoft.com/office/powerpoint/2010/main" val="9777351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FFE5C-0C27-4DCA-B0F7-5D191C361CA5}" type="slidenum">
              <a:rPr lang="en-US" smtClean="0"/>
              <a:t>25</a:t>
            </a:fld>
            <a:endParaRPr lang="en-US"/>
          </a:p>
        </p:txBody>
      </p:sp>
    </p:spTree>
    <p:extLst>
      <p:ext uri="{BB962C8B-B14F-4D97-AF65-F5344CB8AC3E}">
        <p14:creationId xmlns:p14="http://schemas.microsoft.com/office/powerpoint/2010/main" val="29306717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FFE5C-0C27-4DCA-B0F7-5D191C361CA5}" type="slidenum">
              <a:rPr lang="en-US" smtClean="0"/>
              <a:t>26</a:t>
            </a:fld>
            <a:endParaRPr lang="en-US"/>
          </a:p>
        </p:txBody>
      </p:sp>
    </p:spTree>
    <p:extLst>
      <p:ext uri="{BB962C8B-B14F-4D97-AF65-F5344CB8AC3E}">
        <p14:creationId xmlns:p14="http://schemas.microsoft.com/office/powerpoint/2010/main" val="1976481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FFE5C-0C27-4DCA-B0F7-5D191C361CA5}" type="slidenum">
              <a:rPr lang="en-US" smtClean="0"/>
              <a:t>27</a:t>
            </a:fld>
            <a:endParaRPr lang="en-US"/>
          </a:p>
        </p:txBody>
      </p:sp>
    </p:spTree>
    <p:extLst>
      <p:ext uri="{BB962C8B-B14F-4D97-AF65-F5344CB8AC3E}">
        <p14:creationId xmlns:p14="http://schemas.microsoft.com/office/powerpoint/2010/main" val="31350955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FFE5C-0C27-4DCA-B0F7-5D191C361CA5}" type="slidenum">
              <a:rPr lang="en-US" smtClean="0"/>
              <a:t>28</a:t>
            </a:fld>
            <a:endParaRPr lang="en-US"/>
          </a:p>
        </p:txBody>
      </p:sp>
    </p:spTree>
    <p:extLst>
      <p:ext uri="{BB962C8B-B14F-4D97-AF65-F5344CB8AC3E}">
        <p14:creationId xmlns:p14="http://schemas.microsoft.com/office/powerpoint/2010/main" val="8409246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FFE5C-0C27-4DCA-B0F7-5D191C361CA5}" type="slidenum">
              <a:rPr lang="en-US" smtClean="0"/>
              <a:t>29</a:t>
            </a:fld>
            <a:endParaRPr lang="en-US"/>
          </a:p>
        </p:txBody>
      </p:sp>
    </p:spTree>
    <p:extLst>
      <p:ext uri="{BB962C8B-B14F-4D97-AF65-F5344CB8AC3E}">
        <p14:creationId xmlns:p14="http://schemas.microsoft.com/office/powerpoint/2010/main" val="3918820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Majority of our food goes out to food pantries, soup kitchens and shelters throughout our service area. </a:t>
            </a:r>
          </a:p>
          <a:p>
            <a:pPr algn="l"/>
            <a:endParaRPr lang="en-US" dirty="0"/>
          </a:p>
          <a:p>
            <a:pPr algn="l"/>
            <a:r>
              <a:rPr lang="en-US" dirty="0"/>
              <a:t>We operate several programs directly ourselves, Mobile Food Pantries, Mobile Markets and our Kids programming. </a:t>
            </a:r>
          </a:p>
          <a:p>
            <a:pPr algn="l"/>
            <a:endParaRPr lang="en-US" dirty="0"/>
          </a:p>
          <a:p>
            <a:pPr algn="l"/>
            <a:r>
              <a:rPr lang="en-US" dirty="0"/>
              <a:t>Just as a reminder, we no longer charge for our food! Previously we would charge a shared maintenance. We still do have some items designated in our purchased food program (very few items total, currently we have 6 </a:t>
            </a:r>
          </a:p>
          <a:p>
            <a:pPr algn="l"/>
            <a:endParaRPr lang="en-US" dirty="0"/>
          </a:p>
          <a:p>
            <a:pPr algn="l"/>
            <a:endParaRPr lang="en-US" dirty="0"/>
          </a:p>
          <a:p>
            <a:pPr algn="l"/>
            <a:endParaRPr lang="en-US" dirty="0"/>
          </a:p>
        </p:txBody>
      </p:sp>
      <p:sp>
        <p:nvSpPr>
          <p:cNvPr id="4" name="Slide Number Placeholder 3"/>
          <p:cNvSpPr>
            <a:spLocks noGrp="1"/>
          </p:cNvSpPr>
          <p:nvPr>
            <p:ph type="sldNum" sz="quarter" idx="5"/>
          </p:nvPr>
        </p:nvSpPr>
        <p:spPr/>
        <p:txBody>
          <a:bodyPr/>
          <a:lstStyle/>
          <a:p>
            <a:fld id="{3F6FFE5C-0C27-4DCA-B0F7-5D191C361CA5}" type="slidenum">
              <a:rPr lang="en-US" smtClean="0"/>
              <a:t>3</a:t>
            </a:fld>
            <a:endParaRPr lang="en-US"/>
          </a:p>
        </p:txBody>
      </p:sp>
    </p:spTree>
    <p:extLst>
      <p:ext uri="{BB962C8B-B14F-4D97-AF65-F5344CB8AC3E}">
        <p14:creationId xmlns:p14="http://schemas.microsoft.com/office/powerpoint/2010/main" val="4543830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FFE5C-0C27-4DCA-B0F7-5D191C361CA5}" type="slidenum">
              <a:rPr lang="en-US" smtClean="0"/>
              <a:t>30</a:t>
            </a:fld>
            <a:endParaRPr lang="en-US"/>
          </a:p>
        </p:txBody>
      </p:sp>
    </p:spTree>
    <p:extLst>
      <p:ext uri="{BB962C8B-B14F-4D97-AF65-F5344CB8AC3E}">
        <p14:creationId xmlns:p14="http://schemas.microsoft.com/office/powerpoint/2010/main" val="42352723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FFE5C-0C27-4DCA-B0F7-5D191C361CA5}" type="slidenum">
              <a:rPr lang="en-US" smtClean="0"/>
              <a:t>31</a:t>
            </a:fld>
            <a:endParaRPr lang="en-US"/>
          </a:p>
        </p:txBody>
      </p:sp>
    </p:spTree>
    <p:extLst>
      <p:ext uri="{BB962C8B-B14F-4D97-AF65-F5344CB8AC3E}">
        <p14:creationId xmlns:p14="http://schemas.microsoft.com/office/powerpoint/2010/main" val="16278719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FFE5C-0C27-4DCA-B0F7-5D191C361CA5}" type="slidenum">
              <a:rPr lang="en-US" smtClean="0"/>
              <a:t>32</a:t>
            </a:fld>
            <a:endParaRPr lang="en-US"/>
          </a:p>
        </p:txBody>
      </p:sp>
    </p:spTree>
    <p:extLst>
      <p:ext uri="{BB962C8B-B14F-4D97-AF65-F5344CB8AC3E}">
        <p14:creationId xmlns:p14="http://schemas.microsoft.com/office/powerpoint/2010/main" val="3908738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FFE5C-0C27-4DCA-B0F7-5D191C361CA5}" type="slidenum">
              <a:rPr lang="en-US" smtClean="0"/>
              <a:t>33</a:t>
            </a:fld>
            <a:endParaRPr lang="en-US"/>
          </a:p>
        </p:txBody>
      </p:sp>
    </p:spTree>
    <p:extLst>
      <p:ext uri="{BB962C8B-B14F-4D97-AF65-F5344CB8AC3E}">
        <p14:creationId xmlns:p14="http://schemas.microsoft.com/office/powerpoint/2010/main" val="28553298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FFE5C-0C27-4DCA-B0F7-5D191C361CA5}" type="slidenum">
              <a:rPr lang="en-US" smtClean="0"/>
              <a:t>34</a:t>
            </a:fld>
            <a:endParaRPr lang="en-US"/>
          </a:p>
        </p:txBody>
      </p:sp>
    </p:spTree>
    <p:extLst>
      <p:ext uri="{BB962C8B-B14F-4D97-AF65-F5344CB8AC3E}">
        <p14:creationId xmlns:p14="http://schemas.microsoft.com/office/powerpoint/2010/main" val="11869782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FFE5C-0C27-4DCA-B0F7-5D191C361CA5}" type="slidenum">
              <a:rPr lang="en-US" smtClean="0"/>
              <a:t>35</a:t>
            </a:fld>
            <a:endParaRPr lang="en-US"/>
          </a:p>
        </p:txBody>
      </p:sp>
    </p:spTree>
    <p:extLst>
      <p:ext uri="{BB962C8B-B14F-4D97-AF65-F5344CB8AC3E}">
        <p14:creationId xmlns:p14="http://schemas.microsoft.com/office/powerpoint/2010/main" val="32845207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FFE5C-0C27-4DCA-B0F7-5D191C361CA5}" type="slidenum">
              <a:rPr lang="en-US" smtClean="0"/>
              <a:t>38</a:t>
            </a:fld>
            <a:endParaRPr lang="en-US"/>
          </a:p>
        </p:txBody>
      </p:sp>
    </p:spTree>
    <p:extLst>
      <p:ext uri="{BB962C8B-B14F-4D97-AF65-F5344CB8AC3E}">
        <p14:creationId xmlns:p14="http://schemas.microsoft.com/office/powerpoint/2010/main" val="399220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6FFE5C-0C27-4DCA-B0F7-5D191C361CA5}" type="slidenum">
              <a:rPr lang="en-US" smtClean="0"/>
              <a:t>4</a:t>
            </a:fld>
            <a:endParaRPr lang="en-US"/>
          </a:p>
        </p:txBody>
      </p:sp>
    </p:spTree>
    <p:extLst>
      <p:ext uri="{BB962C8B-B14F-4D97-AF65-F5344CB8AC3E}">
        <p14:creationId xmlns:p14="http://schemas.microsoft.com/office/powerpoint/2010/main" val="1799456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FFE5C-0C27-4DCA-B0F7-5D191C361CA5}" type="slidenum">
              <a:rPr lang="en-US" smtClean="0"/>
              <a:t>5</a:t>
            </a:fld>
            <a:endParaRPr lang="en-US"/>
          </a:p>
        </p:txBody>
      </p:sp>
    </p:spTree>
    <p:extLst>
      <p:ext uri="{BB962C8B-B14F-4D97-AF65-F5344CB8AC3E}">
        <p14:creationId xmlns:p14="http://schemas.microsoft.com/office/powerpoint/2010/main" val="2902708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ighlight>
                  <a:srgbClr val="FFFF00"/>
                </a:highlight>
              </a:rPr>
              <a:t>A donation order is documentation that is used to enter information into Ceres. </a:t>
            </a:r>
          </a:p>
          <a:p>
            <a:endParaRPr lang="en-US" dirty="0">
              <a:highlight>
                <a:srgbClr val="FFFF00"/>
              </a:highlight>
            </a:endParaRPr>
          </a:p>
          <a:p>
            <a:r>
              <a:rPr lang="en-US" dirty="0">
                <a:highlight>
                  <a:srgbClr val="FFFF00"/>
                </a:highlight>
              </a:rPr>
              <a:t>IPD’s is strictly receiving paperwork noting what was received and the state in which it was received. </a:t>
            </a:r>
          </a:p>
          <a:p>
            <a:endParaRPr lang="en-US" dirty="0">
              <a:highlight>
                <a:srgbClr val="FFFF00"/>
              </a:highlight>
            </a:endParaRPr>
          </a:p>
        </p:txBody>
      </p:sp>
      <p:sp>
        <p:nvSpPr>
          <p:cNvPr id="4" name="Slide Number Placeholder 3"/>
          <p:cNvSpPr>
            <a:spLocks noGrp="1"/>
          </p:cNvSpPr>
          <p:nvPr>
            <p:ph type="sldNum" sz="quarter" idx="5"/>
          </p:nvPr>
        </p:nvSpPr>
        <p:spPr/>
        <p:txBody>
          <a:bodyPr/>
          <a:lstStyle/>
          <a:p>
            <a:fld id="{3F6FFE5C-0C27-4DCA-B0F7-5D191C361CA5}" type="slidenum">
              <a:rPr lang="en-US" smtClean="0"/>
              <a:t>6</a:t>
            </a:fld>
            <a:endParaRPr lang="en-US"/>
          </a:p>
        </p:txBody>
      </p:sp>
    </p:spTree>
    <p:extLst>
      <p:ext uri="{BB962C8B-B14F-4D97-AF65-F5344CB8AC3E}">
        <p14:creationId xmlns:p14="http://schemas.microsoft.com/office/powerpoint/2010/main" val="4002215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FFE5C-0C27-4DCA-B0F7-5D191C361CA5}" type="slidenum">
              <a:rPr lang="en-US" smtClean="0"/>
              <a:t>7</a:t>
            </a:fld>
            <a:endParaRPr lang="en-US"/>
          </a:p>
        </p:txBody>
      </p:sp>
    </p:spTree>
    <p:extLst>
      <p:ext uri="{BB962C8B-B14F-4D97-AF65-F5344CB8AC3E}">
        <p14:creationId xmlns:p14="http://schemas.microsoft.com/office/powerpoint/2010/main" val="1550634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FFE5C-0C27-4DCA-B0F7-5D191C361CA5}" type="slidenum">
              <a:rPr lang="en-US" smtClean="0"/>
              <a:t>8</a:t>
            </a:fld>
            <a:endParaRPr lang="en-US"/>
          </a:p>
        </p:txBody>
      </p:sp>
    </p:spTree>
    <p:extLst>
      <p:ext uri="{BB962C8B-B14F-4D97-AF65-F5344CB8AC3E}">
        <p14:creationId xmlns:p14="http://schemas.microsoft.com/office/powerpoint/2010/main" val="2206452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FFE5C-0C27-4DCA-B0F7-5D191C361CA5}" type="slidenum">
              <a:rPr lang="en-US" smtClean="0"/>
              <a:t>9</a:t>
            </a:fld>
            <a:endParaRPr lang="en-US"/>
          </a:p>
        </p:txBody>
      </p:sp>
    </p:spTree>
    <p:extLst>
      <p:ext uri="{BB962C8B-B14F-4D97-AF65-F5344CB8AC3E}">
        <p14:creationId xmlns:p14="http://schemas.microsoft.com/office/powerpoint/2010/main" val="1341546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6/16/2022</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6/16/2022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6/16/2022</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6/16/2022</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2">
            <a:extLst>
              <a:ext uri="{FF2B5EF4-FFF2-40B4-BE49-F238E27FC236}">
                <a16:creationId xmlns:a16="http://schemas.microsoft.com/office/drawing/2014/main" id="{65513E21-21B0-48DB-8CF1-35E43B33A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large building&#10;&#10;Description automatically generated">
            <a:extLst>
              <a:ext uri="{FF2B5EF4-FFF2-40B4-BE49-F238E27FC236}">
                <a16:creationId xmlns:a16="http://schemas.microsoft.com/office/drawing/2014/main" id="{6682D947-B16A-4EED-8406-835E6B56CECA}"/>
              </a:ext>
            </a:extLst>
          </p:cNvPr>
          <p:cNvPicPr>
            <a:picLocks noChangeAspect="1"/>
          </p:cNvPicPr>
          <p:nvPr/>
        </p:nvPicPr>
        <p:blipFill rotWithShape="1">
          <a:blip r:embed="rId3" cstate="email">
            <a:alphaModFix amt="50000"/>
            <a:extLst>
              <a:ext uri="{28A0092B-C50C-407E-A947-70E740481C1C}">
                <a14:useLocalDpi xmlns:a14="http://schemas.microsoft.com/office/drawing/2010/main"/>
              </a:ext>
            </a:extLst>
          </a:blip>
          <a:srcRect r="-1" b="-1"/>
          <a:stretch/>
        </p:blipFill>
        <p:spPr>
          <a:xfrm>
            <a:off x="20" y="10"/>
            <a:ext cx="12191675" cy="6857990"/>
          </a:xfrm>
          <a:prstGeom prst="rect">
            <a:avLst/>
          </a:prstGeom>
        </p:spPr>
      </p:pic>
      <p:sp>
        <p:nvSpPr>
          <p:cNvPr id="2" name="Title 1">
            <a:extLst>
              <a:ext uri="{FF2B5EF4-FFF2-40B4-BE49-F238E27FC236}">
                <a16:creationId xmlns:a16="http://schemas.microsoft.com/office/drawing/2014/main" id="{0BAEA8F2-DB4E-402F-84F4-0CD6C989DBB3}"/>
              </a:ext>
            </a:extLst>
          </p:cNvPr>
          <p:cNvSpPr>
            <a:spLocks noGrp="1"/>
          </p:cNvSpPr>
          <p:nvPr>
            <p:ph type="ctrTitle"/>
          </p:nvPr>
        </p:nvSpPr>
        <p:spPr>
          <a:xfrm>
            <a:off x="4976636" y="992221"/>
            <a:ext cx="6247308" cy="4873558"/>
          </a:xfrm>
        </p:spPr>
        <p:txBody>
          <a:bodyPr anchor="ctr">
            <a:normAutofit/>
          </a:bodyPr>
          <a:lstStyle/>
          <a:p>
            <a:r>
              <a:rPr lang="en-US" sz="4800" dirty="0">
                <a:latin typeface="Tw Cen MT" panose="020B0602020104020603" pitchFamily="34" charset="0"/>
              </a:rPr>
              <a:t>ABC’s of Food banking</a:t>
            </a:r>
          </a:p>
        </p:txBody>
      </p:sp>
      <p:sp>
        <p:nvSpPr>
          <p:cNvPr id="3" name="Subtitle 2">
            <a:extLst>
              <a:ext uri="{FF2B5EF4-FFF2-40B4-BE49-F238E27FC236}">
                <a16:creationId xmlns:a16="http://schemas.microsoft.com/office/drawing/2014/main" id="{E6D4767D-9B6F-4FC6-B055-9F38C267542A}"/>
              </a:ext>
            </a:extLst>
          </p:cNvPr>
          <p:cNvSpPr>
            <a:spLocks noGrp="1"/>
          </p:cNvSpPr>
          <p:nvPr>
            <p:ph type="subTitle" idx="1"/>
          </p:nvPr>
        </p:nvSpPr>
        <p:spPr>
          <a:xfrm>
            <a:off x="968056" y="996610"/>
            <a:ext cx="3363901" cy="4864780"/>
          </a:xfrm>
        </p:spPr>
        <p:txBody>
          <a:bodyPr anchor="ctr">
            <a:normAutofit/>
          </a:bodyPr>
          <a:lstStyle/>
          <a:p>
            <a:pPr algn="r"/>
            <a:r>
              <a:rPr lang="en-US" sz="2000" dirty="0">
                <a:latin typeface="Tw Cen MT" panose="020B0602020104020603" pitchFamily="34" charset="0"/>
              </a:rPr>
              <a:t>High level overview</a:t>
            </a:r>
          </a:p>
        </p:txBody>
      </p:sp>
      <p:cxnSp>
        <p:nvCxnSpPr>
          <p:cNvPr id="28" name="Straight Connector 24">
            <a:extLst>
              <a:ext uri="{FF2B5EF4-FFF2-40B4-BE49-F238E27FC236}">
                <a16:creationId xmlns:a16="http://schemas.microsoft.com/office/drawing/2014/main" id="{580B8A35-DEA7-4D43-9DF8-90B4681D0F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Logo&#10;&#10;Description automatically generated">
            <a:extLst>
              <a:ext uri="{FF2B5EF4-FFF2-40B4-BE49-F238E27FC236}">
                <a16:creationId xmlns:a16="http://schemas.microsoft.com/office/drawing/2014/main" id="{1344793F-9D50-2C59-6C5B-1F2632E5586E}"/>
              </a:ext>
            </a:extLst>
          </p:cNvPr>
          <p:cNvPicPr>
            <a:picLocks noChangeAspect="1"/>
          </p:cNvPicPr>
          <p:nvPr/>
        </p:nvPicPr>
        <p:blipFill rotWithShape="1">
          <a:blip r:embed="rId4"/>
          <a:srcRect b="16257"/>
          <a:stretch/>
        </p:blipFill>
        <p:spPr>
          <a:xfrm>
            <a:off x="9726592" y="5128436"/>
            <a:ext cx="2142031" cy="1483783"/>
          </a:xfrm>
          <a:prstGeom prst="rect">
            <a:avLst/>
          </a:prstGeom>
        </p:spPr>
      </p:pic>
    </p:spTree>
    <p:extLst>
      <p:ext uri="{BB962C8B-B14F-4D97-AF65-F5344CB8AC3E}">
        <p14:creationId xmlns:p14="http://schemas.microsoft.com/office/powerpoint/2010/main" val="300937418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32" name="Rectangle 9">
            <a:extLst>
              <a:ext uri="{FF2B5EF4-FFF2-40B4-BE49-F238E27FC236}">
                <a16:creationId xmlns:a16="http://schemas.microsoft.com/office/drawing/2014/main" id="{7BEFDA1A-2A01-4C29-A5D0-AE6F050D07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an of food&#10;&#10;Description automatically generated">
            <a:extLst>
              <a:ext uri="{FF2B5EF4-FFF2-40B4-BE49-F238E27FC236}">
                <a16:creationId xmlns:a16="http://schemas.microsoft.com/office/drawing/2014/main" id="{5B406160-E91E-4B3C-928C-7497E9BEAABC}"/>
              </a:ext>
            </a:extLst>
          </p:cNvPr>
          <p:cNvPicPr>
            <a:picLocks noChangeAspect="1"/>
          </p:cNvPicPr>
          <p:nvPr/>
        </p:nvPicPr>
        <p:blipFill rotWithShape="1">
          <a:blip r:embed="rId3" cstate="email">
            <a:duotone>
              <a:schemeClr val="bg2">
                <a:shade val="45000"/>
                <a:satMod val="135000"/>
              </a:schemeClr>
              <a:prstClr val="white"/>
            </a:duotone>
            <a:alphaModFix amt="50000"/>
            <a:extLst>
              <a:ext uri="{28A0092B-C50C-407E-A947-70E740481C1C}">
                <a14:useLocalDpi xmlns:a14="http://schemas.microsoft.com/office/drawing/2010/main"/>
              </a:ext>
            </a:extLst>
          </a:blip>
          <a:srcRect r="-1"/>
          <a:stretch/>
        </p:blipFill>
        <p:spPr>
          <a:xfrm>
            <a:off x="305" y="10"/>
            <a:ext cx="12191695" cy="6857990"/>
          </a:xfrm>
          <a:prstGeom prst="rect">
            <a:avLst/>
          </a:prstGeom>
        </p:spPr>
      </p:pic>
      <p:cxnSp>
        <p:nvCxnSpPr>
          <p:cNvPr id="33" name="Straight Connector 11">
            <a:extLst>
              <a:ext uri="{FF2B5EF4-FFF2-40B4-BE49-F238E27FC236}">
                <a16:creationId xmlns:a16="http://schemas.microsoft.com/office/drawing/2014/main" id="{17FD20E5-30AF-47B9-9256-2E8E904CBB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82030032-15D2-4FEB-B0E3-EECCFB9F1908}"/>
              </a:ext>
            </a:extLst>
          </p:cNvPr>
          <p:cNvSpPr>
            <a:spLocks noGrp="1"/>
          </p:cNvSpPr>
          <p:nvPr>
            <p:ph type="title"/>
          </p:nvPr>
        </p:nvSpPr>
        <p:spPr>
          <a:xfrm>
            <a:off x="1451579" y="804519"/>
            <a:ext cx="9603275" cy="1049235"/>
          </a:xfrm>
        </p:spPr>
        <p:txBody>
          <a:bodyPr>
            <a:normAutofit/>
          </a:bodyPr>
          <a:lstStyle/>
          <a:p>
            <a:r>
              <a:rPr lang="en-US" dirty="0">
                <a:latin typeface="Tw Cen MT" panose="020B0602020104020603" pitchFamily="34" charset="0"/>
              </a:rPr>
              <a:t>Other sources for inbound food</a:t>
            </a:r>
          </a:p>
        </p:txBody>
      </p:sp>
      <p:sp>
        <p:nvSpPr>
          <p:cNvPr id="34" name="Rectangle 13">
            <a:extLst>
              <a:ext uri="{FF2B5EF4-FFF2-40B4-BE49-F238E27FC236}">
                <a16:creationId xmlns:a16="http://schemas.microsoft.com/office/drawing/2014/main" id="{279D3810-B86F-4009-84EC-DE0FEABD6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A0CC5D3-D0FB-405F-BC7D-8A6761E889FF}"/>
              </a:ext>
            </a:extLst>
          </p:cNvPr>
          <p:cNvSpPr>
            <a:spLocks noGrp="1"/>
          </p:cNvSpPr>
          <p:nvPr>
            <p:ph idx="1"/>
          </p:nvPr>
        </p:nvSpPr>
        <p:spPr>
          <a:xfrm>
            <a:off x="1451579" y="2015732"/>
            <a:ext cx="9603275" cy="4186285"/>
          </a:xfrm>
        </p:spPr>
        <p:txBody>
          <a:bodyPr>
            <a:normAutofit lnSpcReduction="10000"/>
          </a:bodyPr>
          <a:lstStyle/>
          <a:p>
            <a:pPr>
              <a:lnSpc>
                <a:spcPct val="110000"/>
              </a:lnSpc>
            </a:pPr>
            <a:r>
              <a:rPr lang="en-US" sz="1900" b="1" dirty="0">
                <a:latin typeface="Tw Cen MT" panose="020B0602020104020603" pitchFamily="34" charset="0"/>
              </a:rPr>
              <a:t>Food drives: </a:t>
            </a:r>
            <a:r>
              <a:rPr lang="en-US" sz="1900" dirty="0">
                <a:latin typeface="Tw Cen MT" panose="020B0602020104020603" pitchFamily="34" charset="0"/>
              </a:rPr>
              <a:t>Donor information form is filled out at time of donation, given to Accounting Associate (</a:t>
            </a:r>
            <a:r>
              <a:rPr lang="en-US" sz="1900" i="1" dirty="0">
                <a:latin typeface="Tw Cen MT" panose="020B0602020104020603" pitchFamily="34" charset="0"/>
              </a:rPr>
              <a:t>Lisa Baldomero</a:t>
            </a:r>
            <a:r>
              <a:rPr lang="en-US" sz="1900" dirty="0">
                <a:latin typeface="Tw Cen MT" panose="020B0602020104020603" pitchFamily="34" charset="0"/>
              </a:rPr>
              <a:t>) entered into Ceres, given to Donor Services Coordinator (</a:t>
            </a:r>
            <a:r>
              <a:rPr lang="en-US" sz="1900" i="1" dirty="0">
                <a:latin typeface="Tw Cen MT" panose="020B0602020104020603" pitchFamily="34" charset="0"/>
              </a:rPr>
              <a:t>Alex Torres</a:t>
            </a:r>
            <a:r>
              <a:rPr lang="en-US" sz="1900" dirty="0">
                <a:latin typeface="Tw Cen MT" panose="020B0602020104020603" pitchFamily="34" charset="0"/>
              </a:rPr>
              <a:t>) entered into Raisers Edge. </a:t>
            </a:r>
            <a:endParaRPr lang="en-US" sz="900" dirty="0">
              <a:latin typeface="Tw Cen MT" panose="020B0602020104020603" pitchFamily="34" charset="0"/>
            </a:endParaRPr>
          </a:p>
          <a:p>
            <a:pPr>
              <a:lnSpc>
                <a:spcPct val="110000"/>
              </a:lnSpc>
            </a:pPr>
            <a:r>
              <a:rPr lang="en-US" sz="1900" b="1" dirty="0">
                <a:latin typeface="Tw Cen MT" panose="020B0602020104020603" pitchFamily="34" charset="0"/>
              </a:rPr>
              <a:t>Starbucks: </a:t>
            </a:r>
            <a:r>
              <a:rPr lang="en-US" sz="1900" dirty="0">
                <a:latin typeface="Tw Cen MT" panose="020B0602020104020603" pitchFamily="34" charset="0"/>
              </a:rPr>
              <a:t>3</a:t>
            </a:r>
            <a:r>
              <a:rPr lang="en-US" sz="1900" baseline="30000" dirty="0">
                <a:latin typeface="Tw Cen MT" panose="020B0602020104020603" pitchFamily="34" charset="0"/>
              </a:rPr>
              <a:t>rd</a:t>
            </a:r>
            <a:r>
              <a:rPr lang="en-US" sz="1900" dirty="0">
                <a:latin typeface="Tw Cen MT" panose="020B0602020104020603" pitchFamily="34" charset="0"/>
              </a:rPr>
              <a:t> party drivers deliver weekly and place it in refrigerator for distribution. Data is then uploaded to Ceres. </a:t>
            </a:r>
          </a:p>
          <a:p>
            <a:pPr>
              <a:lnSpc>
                <a:spcPct val="110000"/>
              </a:lnSpc>
            </a:pPr>
            <a:r>
              <a:rPr lang="en-US" sz="1900" b="1" dirty="0">
                <a:latin typeface="Tw Cen MT" panose="020B0602020104020603" pitchFamily="34" charset="0"/>
              </a:rPr>
              <a:t>Retail/Driver Pick Ups: </a:t>
            </a:r>
            <a:r>
              <a:rPr lang="en-US" sz="1900" dirty="0">
                <a:latin typeface="Tw Cen MT" panose="020B0602020104020603" pitchFamily="34" charset="0"/>
              </a:rPr>
              <a:t>Food is picked up, brought back to facility and sorted according to product type and weighed. Driver fills out IPD, which then goes to Accounting Associate and entered into Ceres. These relationships are managed by Food Procurement Coordinator (Tricia Thomas)</a:t>
            </a:r>
            <a:endParaRPr lang="en-US" sz="800" dirty="0">
              <a:latin typeface="Tw Cen MT" panose="020B0602020104020603" pitchFamily="34" charset="0"/>
            </a:endParaRPr>
          </a:p>
          <a:p>
            <a:pPr>
              <a:lnSpc>
                <a:spcPct val="110000"/>
              </a:lnSpc>
            </a:pPr>
            <a:r>
              <a:rPr lang="en-US" sz="1900" b="1" dirty="0">
                <a:latin typeface="Tw Cen MT" panose="020B0602020104020603" pitchFamily="34" charset="0"/>
              </a:rPr>
              <a:t>Agency Empowerment</a:t>
            </a:r>
            <a:r>
              <a:rPr lang="en-US" sz="1900" dirty="0">
                <a:latin typeface="Tw Cen MT" panose="020B0602020104020603" pitchFamily="34" charset="0"/>
              </a:rPr>
              <a:t>: Agency picks up food at select locations and enters information directly into </a:t>
            </a:r>
            <a:r>
              <a:rPr lang="en-US" sz="1900" dirty="0" err="1">
                <a:latin typeface="Tw Cen MT" panose="020B0602020104020603" pitchFamily="34" charset="0"/>
              </a:rPr>
              <a:t>MealConnect</a:t>
            </a:r>
            <a:r>
              <a:rPr lang="en-US" sz="1900" dirty="0">
                <a:latin typeface="Tw Cen MT" panose="020B0602020104020603" pitchFamily="34" charset="0"/>
              </a:rPr>
              <a:t> which syncs with CERES, so it goes “in” and “out” of the system automatically. </a:t>
            </a:r>
          </a:p>
          <a:p>
            <a:pPr>
              <a:lnSpc>
                <a:spcPct val="110000"/>
              </a:lnSpc>
            </a:pPr>
            <a:endParaRPr lang="en-US" sz="1400" dirty="0">
              <a:latin typeface="Tw Cen MT" panose="020B0602020104020603" pitchFamily="34" charset="0"/>
            </a:endParaRPr>
          </a:p>
          <a:p>
            <a:pPr>
              <a:lnSpc>
                <a:spcPct val="110000"/>
              </a:lnSpc>
            </a:pPr>
            <a:endParaRPr lang="en-US" sz="1400" dirty="0">
              <a:latin typeface="Tw Cen MT" panose="020B0602020104020603" pitchFamily="34" charset="0"/>
            </a:endParaRPr>
          </a:p>
        </p:txBody>
      </p:sp>
      <p:pic>
        <p:nvPicPr>
          <p:cNvPr id="35" name="Picture 15">
            <a:extLst>
              <a:ext uri="{FF2B5EF4-FFF2-40B4-BE49-F238E27FC236}">
                <a16:creationId xmlns:a16="http://schemas.microsoft.com/office/drawing/2014/main" id="{C33612A4-0B77-4479-B2AA-F178599550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6" name="Straight Connector 17">
            <a:extLst>
              <a:ext uri="{FF2B5EF4-FFF2-40B4-BE49-F238E27FC236}">
                <a16:creationId xmlns:a16="http://schemas.microsoft.com/office/drawing/2014/main" id="{078A367A-3E83-4B48-A0F7-43FBE33328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2551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BEFDA1A-2A01-4C29-A5D0-AE6F050D07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indoor, food, items, table&#10;&#10;Description automatically generated">
            <a:extLst>
              <a:ext uri="{FF2B5EF4-FFF2-40B4-BE49-F238E27FC236}">
                <a16:creationId xmlns:a16="http://schemas.microsoft.com/office/drawing/2014/main" id="{45D1B3D9-1230-4571-BD30-F0B86CC2B8F4}"/>
              </a:ext>
            </a:extLst>
          </p:cNvPr>
          <p:cNvPicPr>
            <a:picLocks noChangeAspect="1"/>
          </p:cNvPicPr>
          <p:nvPr/>
        </p:nvPicPr>
        <p:blipFill rotWithShape="1">
          <a:blip r:embed="rId3" cstate="email">
            <a:duotone>
              <a:schemeClr val="bg2">
                <a:shade val="45000"/>
                <a:satMod val="135000"/>
              </a:schemeClr>
              <a:prstClr val="white"/>
            </a:duotone>
            <a:alphaModFix amt="50000"/>
            <a:extLst>
              <a:ext uri="{28A0092B-C50C-407E-A947-70E740481C1C}">
                <a14:useLocalDpi xmlns:a14="http://schemas.microsoft.com/office/drawing/2010/main"/>
              </a:ext>
            </a:extLst>
          </a:blip>
          <a:srcRect r="-1"/>
          <a:stretch/>
        </p:blipFill>
        <p:spPr>
          <a:xfrm>
            <a:off x="305" y="10"/>
            <a:ext cx="12191695" cy="6857990"/>
          </a:xfrm>
          <a:prstGeom prst="rect">
            <a:avLst/>
          </a:prstGeom>
        </p:spPr>
      </p:pic>
      <p:cxnSp>
        <p:nvCxnSpPr>
          <p:cNvPr id="12" name="Straight Connector 11">
            <a:extLst>
              <a:ext uri="{FF2B5EF4-FFF2-40B4-BE49-F238E27FC236}">
                <a16:creationId xmlns:a16="http://schemas.microsoft.com/office/drawing/2014/main" id="{17FD20E5-30AF-47B9-9256-2E8E904CBB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82030032-15D2-4FEB-B0E3-EECCFB9F1908}"/>
              </a:ext>
            </a:extLst>
          </p:cNvPr>
          <p:cNvSpPr>
            <a:spLocks noGrp="1"/>
          </p:cNvSpPr>
          <p:nvPr>
            <p:ph type="title"/>
          </p:nvPr>
        </p:nvSpPr>
        <p:spPr>
          <a:xfrm>
            <a:off x="1451579" y="804519"/>
            <a:ext cx="9603275" cy="1049235"/>
          </a:xfrm>
        </p:spPr>
        <p:txBody>
          <a:bodyPr>
            <a:normAutofit/>
          </a:bodyPr>
          <a:lstStyle/>
          <a:p>
            <a:r>
              <a:rPr lang="en-US" dirty="0">
                <a:latin typeface="Tw Cen MT" panose="020B0602020104020603" pitchFamily="34" charset="0"/>
              </a:rPr>
              <a:t>BULK CATEGORIES</a:t>
            </a:r>
          </a:p>
        </p:txBody>
      </p:sp>
      <p:sp>
        <p:nvSpPr>
          <p:cNvPr id="14" name="Rectangle 13">
            <a:extLst>
              <a:ext uri="{FF2B5EF4-FFF2-40B4-BE49-F238E27FC236}">
                <a16:creationId xmlns:a16="http://schemas.microsoft.com/office/drawing/2014/main" id="{279D3810-B86F-4009-84EC-DE0FEABD6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C33612A4-0B77-4479-B2AA-F178599550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8" name="Straight Connector 17">
            <a:extLst>
              <a:ext uri="{FF2B5EF4-FFF2-40B4-BE49-F238E27FC236}">
                <a16:creationId xmlns:a16="http://schemas.microsoft.com/office/drawing/2014/main" id="{078A367A-3E83-4B48-A0F7-43FBE33328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A0CC5D3-D0FB-405F-BC7D-8A6761E889FF}"/>
              </a:ext>
            </a:extLst>
          </p:cNvPr>
          <p:cNvSpPr>
            <a:spLocks noGrp="1"/>
          </p:cNvSpPr>
          <p:nvPr>
            <p:ph idx="1"/>
          </p:nvPr>
        </p:nvSpPr>
        <p:spPr>
          <a:xfrm>
            <a:off x="1451579" y="1769242"/>
            <a:ext cx="9603275" cy="4695169"/>
          </a:xfrm>
        </p:spPr>
        <p:txBody>
          <a:bodyPr>
            <a:normAutofit fontScale="55000" lnSpcReduction="20000"/>
          </a:bodyPr>
          <a:lstStyle/>
          <a:p>
            <a:pPr>
              <a:lnSpc>
                <a:spcPct val="110000"/>
              </a:lnSpc>
            </a:pPr>
            <a:endParaRPr lang="en-US" sz="700" dirty="0">
              <a:latin typeface="Tw Cen MT" panose="020B0602020104020603" pitchFamily="34" charset="0"/>
            </a:endParaRPr>
          </a:p>
          <a:p>
            <a:pPr>
              <a:lnSpc>
                <a:spcPct val="110000"/>
              </a:lnSpc>
            </a:pPr>
            <a:r>
              <a:rPr lang="en-US" sz="4200" dirty="0">
                <a:latin typeface="Tw Cen MT" panose="020B0602020104020603" pitchFamily="34" charset="0"/>
              </a:rPr>
              <a:t>Bulk food, donated food, and secured mixed loads… are all categorized</a:t>
            </a:r>
          </a:p>
          <a:p>
            <a:pPr lvl="1">
              <a:lnSpc>
                <a:spcPct val="110000"/>
              </a:lnSpc>
            </a:pPr>
            <a:r>
              <a:rPr lang="en-US" sz="2900" dirty="0">
                <a:latin typeface="Tw Cen MT" panose="020B0602020104020603" pitchFamily="34" charset="0"/>
              </a:rPr>
              <a:t>201*/202/203: Bread, Pastry, Bimbo</a:t>
            </a:r>
          </a:p>
          <a:p>
            <a:pPr lvl="1">
              <a:lnSpc>
                <a:spcPct val="110000"/>
              </a:lnSpc>
            </a:pPr>
            <a:r>
              <a:rPr lang="en-US" sz="2900" dirty="0">
                <a:latin typeface="Tw Cen MT" panose="020B0602020104020603" pitchFamily="34" charset="0"/>
              </a:rPr>
              <a:t>301*: Assorted Produce</a:t>
            </a:r>
          </a:p>
          <a:p>
            <a:pPr lvl="1">
              <a:lnSpc>
                <a:spcPct val="110000"/>
              </a:lnSpc>
            </a:pPr>
            <a:r>
              <a:rPr lang="en-US" sz="2900" dirty="0">
                <a:latin typeface="Tw Cen MT" panose="020B0602020104020603" pitchFamily="34" charset="0"/>
              </a:rPr>
              <a:t>506*: Assorted Meat</a:t>
            </a:r>
          </a:p>
          <a:p>
            <a:pPr lvl="2">
              <a:lnSpc>
                <a:spcPct val="110000"/>
              </a:lnSpc>
            </a:pPr>
            <a:r>
              <a:rPr lang="en-US" sz="2900" dirty="0">
                <a:latin typeface="Tw Cen MT" panose="020B0602020104020603" pitchFamily="34" charset="0"/>
              </a:rPr>
              <a:t>506B: Boxed; 506X: Bulk</a:t>
            </a:r>
          </a:p>
          <a:p>
            <a:pPr lvl="1">
              <a:lnSpc>
                <a:spcPct val="110000"/>
              </a:lnSpc>
            </a:pPr>
            <a:r>
              <a:rPr lang="en-US" sz="2900" dirty="0">
                <a:latin typeface="Tw Cen MT" panose="020B0602020104020603" pitchFamily="34" charset="0"/>
              </a:rPr>
              <a:t>700: Prepared Foods (Starbucks)</a:t>
            </a:r>
          </a:p>
          <a:p>
            <a:pPr lvl="1">
              <a:lnSpc>
                <a:spcPct val="110000"/>
              </a:lnSpc>
            </a:pPr>
            <a:r>
              <a:rPr lang="en-US" sz="2900" dirty="0">
                <a:latin typeface="Tw Cen MT" panose="020B0602020104020603" pitchFamily="34" charset="0"/>
              </a:rPr>
              <a:t>701: Repack Items </a:t>
            </a:r>
            <a:r>
              <a:rPr lang="en-US" sz="2900" i="1" dirty="0">
                <a:latin typeface="Tw Cen MT" panose="020B0602020104020603" pitchFamily="34" charset="0"/>
              </a:rPr>
              <a:t>(more on next slide)</a:t>
            </a:r>
          </a:p>
          <a:p>
            <a:pPr lvl="1">
              <a:lnSpc>
                <a:spcPct val="110000"/>
              </a:lnSpc>
            </a:pPr>
            <a:r>
              <a:rPr lang="en-US" sz="2900" dirty="0">
                <a:latin typeface="Tw Cen MT" panose="020B0602020104020603" pitchFamily="34" charset="0"/>
              </a:rPr>
              <a:t>703: Non-Food</a:t>
            </a:r>
          </a:p>
          <a:p>
            <a:pPr lvl="1">
              <a:lnSpc>
                <a:spcPct val="110000"/>
              </a:lnSpc>
            </a:pPr>
            <a:r>
              <a:rPr lang="en-US" sz="2900" dirty="0">
                <a:latin typeface="Tw Cen MT" panose="020B0602020104020603" pitchFamily="34" charset="0"/>
              </a:rPr>
              <a:t>705*: Bulk Food Drive</a:t>
            </a:r>
          </a:p>
          <a:p>
            <a:pPr lvl="2">
              <a:lnSpc>
                <a:spcPct val="110000"/>
              </a:lnSpc>
            </a:pPr>
            <a:r>
              <a:rPr lang="en-US" sz="2900" dirty="0">
                <a:latin typeface="Tw Cen MT" panose="020B0602020104020603" pitchFamily="34" charset="0"/>
              </a:rPr>
              <a:t>705B: Boxed; 705X: Bulk; 705D: Disaster; 705F: Family Food Box Program</a:t>
            </a:r>
          </a:p>
          <a:p>
            <a:pPr lvl="1">
              <a:lnSpc>
                <a:spcPct val="110000"/>
              </a:lnSpc>
            </a:pPr>
            <a:r>
              <a:rPr lang="en-US" sz="2900" dirty="0">
                <a:latin typeface="Tw Cen MT" panose="020B0602020104020603" pitchFamily="34" charset="0"/>
              </a:rPr>
              <a:t>803: Assorted Frozen</a:t>
            </a:r>
          </a:p>
          <a:p>
            <a:pPr lvl="2">
              <a:lnSpc>
                <a:spcPct val="110000"/>
              </a:lnSpc>
            </a:pPr>
            <a:r>
              <a:rPr lang="en-US" sz="2900" dirty="0">
                <a:latin typeface="Tw Cen MT" panose="020B0602020104020603" pitchFamily="34" charset="0"/>
              </a:rPr>
              <a:t>Sorted by Volunteers and turned into 807:Boxed Frozen and 808: Ice Cream/Popsicles</a:t>
            </a:r>
          </a:p>
          <a:p>
            <a:pPr lvl="1">
              <a:lnSpc>
                <a:spcPct val="110000"/>
              </a:lnSpc>
            </a:pPr>
            <a:r>
              <a:rPr lang="en-US" sz="2900" dirty="0">
                <a:latin typeface="Tw Cen MT" panose="020B0602020104020603" pitchFamily="34" charset="0"/>
              </a:rPr>
              <a:t>804: Dairy</a:t>
            </a:r>
          </a:p>
          <a:p>
            <a:pPr lvl="1">
              <a:lnSpc>
                <a:spcPct val="110000"/>
              </a:lnSpc>
            </a:pPr>
            <a:r>
              <a:rPr lang="en-US" sz="2900" dirty="0">
                <a:latin typeface="Tw Cen MT" panose="020B0602020104020603" pitchFamily="34" charset="0"/>
              </a:rPr>
              <a:t>805: Assorted Refrigerated</a:t>
            </a:r>
          </a:p>
          <a:p>
            <a:pPr lvl="1">
              <a:lnSpc>
                <a:spcPct val="110000"/>
              </a:lnSpc>
            </a:pPr>
            <a:endParaRPr lang="en-US" sz="1400" dirty="0">
              <a:latin typeface="Tw Cen MT" panose="020B0602020104020603" pitchFamily="34" charset="0"/>
            </a:endParaRPr>
          </a:p>
          <a:p>
            <a:pPr marL="457200" lvl="1" indent="0">
              <a:lnSpc>
                <a:spcPct val="110000"/>
              </a:lnSpc>
              <a:buNone/>
            </a:pPr>
            <a:r>
              <a:rPr lang="en-US" sz="2200" dirty="0">
                <a:solidFill>
                  <a:schemeClr val="bg1"/>
                </a:solidFill>
                <a:latin typeface="Tw Cen MT" panose="020B0602020104020603" pitchFamily="34" charset="0"/>
              </a:rPr>
              <a:t>*All categories have a “Not Fit for Human Consumption” category and given to farmers</a:t>
            </a:r>
          </a:p>
        </p:txBody>
      </p:sp>
    </p:spTree>
    <p:extLst>
      <p:ext uri="{BB962C8B-B14F-4D97-AF65-F5344CB8AC3E}">
        <p14:creationId xmlns:p14="http://schemas.microsoft.com/office/powerpoint/2010/main" val="1295756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BEFDA1A-2A01-4C29-A5D0-AE6F050D07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ag of food&#10;&#10;Description automatically generated">
            <a:extLst>
              <a:ext uri="{FF2B5EF4-FFF2-40B4-BE49-F238E27FC236}">
                <a16:creationId xmlns:a16="http://schemas.microsoft.com/office/drawing/2014/main" id="{77E8AFE1-E964-464C-8928-50973294DE65}"/>
              </a:ext>
            </a:extLst>
          </p:cNvPr>
          <p:cNvPicPr>
            <a:picLocks noChangeAspect="1"/>
          </p:cNvPicPr>
          <p:nvPr/>
        </p:nvPicPr>
        <p:blipFill rotWithShape="1">
          <a:blip r:embed="rId3" cstate="email">
            <a:duotone>
              <a:schemeClr val="bg2">
                <a:shade val="45000"/>
                <a:satMod val="135000"/>
              </a:schemeClr>
              <a:prstClr val="white"/>
            </a:duotone>
            <a:alphaModFix amt="50000"/>
            <a:extLst>
              <a:ext uri="{28A0092B-C50C-407E-A947-70E740481C1C}">
                <a14:useLocalDpi xmlns:a14="http://schemas.microsoft.com/office/drawing/2010/main"/>
              </a:ext>
            </a:extLst>
          </a:blip>
          <a:srcRect r="-1"/>
          <a:stretch/>
        </p:blipFill>
        <p:spPr>
          <a:xfrm>
            <a:off x="305" y="10"/>
            <a:ext cx="12191695" cy="6857990"/>
          </a:xfrm>
          <a:prstGeom prst="rect">
            <a:avLst/>
          </a:prstGeom>
        </p:spPr>
      </p:pic>
      <p:cxnSp>
        <p:nvCxnSpPr>
          <p:cNvPr id="13" name="Straight Connector 12">
            <a:extLst>
              <a:ext uri="{FF2B5EF4-FFF2-40B4-BE49-F238E27FC236}">
                <a16:creationId xmlns:a16="http://schemas.microsoft.com/office/drawing/2014/main" id="{17FD20E5-30AF-47B9-9256-2E8E904CBB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82030032-15D2-4FEB-B0E3-EECCFB9F1908}"/>
              </a:ext>
            </a:extLst>
          </p:cNvPr>
          <p:cNvSpPr>
            <a:spLocks noGrp="1"/>
          </p:cNvSpPr>
          <p:nvPr>
            <p:ph type="title"/>
          </p:nvPr>
        </p:nvSpPr>
        <p:spPr>
          <a:xfrm>
            <a:off x="1451579" y="804519"/>
            <a:ext cx="9603275" cy="1049235"/>
          </a:xfrm>
        </p:spPr>
        <p:txBody>
          <a:bodyPr>
            <a:normAutofit/>
          </a:bodyPr>
          <a:lstStyle/>
          <a:p>
            <a:r>
              <a:rPr lang="en-US" dirty="0">
                <a:latin typeface="Tw Cen MT" panose="020B0602020104020603" pitchFamily="34" charset="0"/>
              </a:rPr>
              <a:t>701… what?</a:t>
            </a:r>
          </a:p>
        </p:txBody>
      </p:sp>
      <p:sp>
        <p:nvSpPr>
          <p:cNvPr id="15" name="Rectangle 14">
            <a:extLst>
              <a:ext uri="{FF2B5EF4-FFF2-40B4-BE49-F238E27FC236}">
                <a16:creationId xmlns:a16="http://schemas.microsoft.com/office/drawing/2014/main" id="{279D3810-B86F-4009-84EC-DE0FEABD6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A0CC5D3-D0FB-405F-BC7D-8A6761E889FF}"/>
              </a:ext>
            </a:extLst>
          </p:cNvPr>
          <p:cNvSpPr>
            <a:spLocks noGrp="1"/>
          </p:cNvSpPr>
          <p:nvPr>
            <p:ph idx="1"/>
          </p:nvPr>
        </p:nvSpPr>
        <p:spPr>
          <a:xfrm>
            <a:off x="1451579" y="2015732"/>
            <a:ext cx="9603275" cy="3450613"/>
          </a:xfrm>
        </p:spPr>
        <p:txBody>
          <a:bodyPr>
            <a:normAutofit/>
          </a:bodyPr>
          <a:lstStyle/>
          <a:p>
            <a:r>
              <a:rPr lang="en-US" dirty="0">
                <a:latin typeface="Tw Cen MT" panose="020B0602020104020603" pitchFamily="34" charset="0"/>
              </a:rPr>
              <a:t>Through the power of volunteers, we sort 701 into the following categories. </a:t>
            </a:r>
          </a:p>
          <a:p>
            <a:pPr lvl="1"/>
            <a:endParaRPr lang="en-US" dirty="0">
              <a:latin typeface="Tw Cen MT" panose="020B0602020104020603" pitchFamily="34" charset="0"/>
            </a:endParaRPr>
          </a:p>
          <a:p>
            <a:pPr lvl="1">
              <a:lnSpc>
                <a:spcPct val="150000"/>
              </a:lnSpc>
            </a:pPr>
            <a:r>
              <a:rPr lang="en-US" sz="2600" dirty="0">
                <a:latin typeface="Tw Cen MT" panose="020B0602020104020603" pitchFamily="34" charset="0"/>
              </a:rPr>
              <a:t>701B: Boxed Dry Goods</a:t>
            </a:r>
          </a:p>
          <a:p>
            <a:pPr lvl="1">
              <a:lnSpc>
                <a:spcPct val="150000"/>
              </a:lnSpc>
            </a:pPr>
            <a:r>
              <a:rPr lang="en-US" sz="2600" dirty="0">
                <a:latin typeface="Tw Cen MT" panose="020B0602020104020603" pitchFamily="34" charset="0"/>
              </a:rPr>
              <a:t>704: Assorted Drinks</a:t>
            </a:r>
          </a:p>
          <a:p>
            <a:pPr lvl="1">
              <a:lnSpc>
                <a:spcPct val="150000"/>
              </a:lnSpc>
            </a:pPr>
            <a:r>
              <a:rPr lang="en-US" sz="2600" dirty="0">
                <a:latin typeface="Tw Cen MT" panose="020B0602020104020603" pitchFamily="34" charset="0"/>
              </a:rPr>
              <a:t>704W: Water</a:t>
            </a:r>
          </a:p>
          <a:p>
            <a:pPr lvl="1"/>
            <a:endParaRPr lang="en-US" dirty="0">
              <a:latin typeface="Tw Cen MT" panose="020B0602020104020603" pitchFamily="34" charset="0"/>
            </a:endParaRPr>
          </a:p>
        </p:txBody>
      </p:sp>
      <p:pic>
        <p:nvPicPr>
          <p:cNvPr id="17" name="Picture 16">
            <a:extLst>
              <a:ext uri="{FF2B5EF4-FFF2-40B4-BE49-F238E27FC236}">
                <a16:creationId xmlns:a16="http://schemas.microsoft.com/office/drawing/2014/main" id="{C33612A4-0B77-4479-B2AA-F178599550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9" name="Straight Connector 18">
            <a:extLst>
              <a:ext uri="{FF2B5EF4-FFF2-40B4-BE49-F238E27FC236}">
                <a16:creationId xmlns:a16="http://schemas.microsoft.com/office/drawing/2014/main" id="{078A367A-3E83-4B48-A0F7-43FBE33328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D5A37DE-FF8F-4120-ACC3-C1E8B78829A9}"/>
              </a:ext>
            </a:extLst>
          </p:cNvPr>
          <p:cNvSpPr txBox="1"/>
          <p:nvPr/>
        </p:nvSpPr>
        <p:spPr>
          <a:xfrm>
            <a:off x="5382261" y="2706076"/>
            <a:ext cx="4231141" cy="2622513"/>
          </a:xfrm>
          <a:prstGeom prst="rect">
            <a:avLst/>
          </a:prstGeom>
          <a:noFill/>
        </p:spPr>
        <p:txBody>
          <a:bodyPr wrap="square">
            <a:spAutoFit/>
          </a:bodyPr>
          <a:lstStyle/>
          <a:p>
            <a:pPr marL="914400" lvl="1" indent="-457200">
              <a:lnSpc>
                <a:spcPct val="150000"/>
              </a:lnSpc>
              <a:spcAft>
                <a:spcPts val="600"/>
              </a:spcAft>
              <a:buClr>
                <a:srgbClr val="C00000"/>
              </a:buClr>
              <a:buFont typeface="Arial" panose="020B0604020202020204" pitchFamily="34" charset="0"/>
              <a:buChar char="•"/>
            </a:pPr>
            <a:r>
              <a:rPr lang="en-US" sz="2800" dirty="0">
                <a:latin typeface="Tw Cen MT" panose="020B0602020104020603" pitchFamily="34" charset="0"/>
              </a:rPr>
              <a:t>709: Snacks</a:t>
            </a:r>
          </a:p>
          <a:p>
            <a:pPr marL="914400" lvl="1" indent="-457200">
              <a:lnSpc>
                <a:spcPct val="150000"/>
              </a:lnSpc>
              <a:spcAft>
                <a:spcPts val="600"/>
              </a:spcAft>
              <a:buClr>
                <a:srgbClr val="C00000"/>
              </a:buClr>
              <a:buFont typeface="Arial" panose="020B0604020202020204" pitchFamily="34" charset="0"/>
              <a:buChar char="•"/>
            </a:pPr>
            <a:r>
              <a:rPr lang="en-US" sz="2600" dirty="0">
                <a:latin typeface="Tw Cen MT" panose="020B0602020104020603" pitchFamily="34" charset="0"/>
              </a:rPr>
              <a:t>714: Baby Food</a:t>
            </a:r>
          </a:p>
          <a:p>
            <a:pPr marL="914400" lvl="1" indent="-457200">
              <a:lnSpc>
                <a:spcPct val="150000"/>
              </a:lnSpc>
              <a:spcAft>
                <a:spcPts val="600"/>
              </a:spcAft>
              <a:buClr>
                <a:srgbClr val="C00000"/>
              </a:buClr>
              <a:buFont typeface="Arial" panose="020B0604020202020204" pitchFamily="34" charset="0"/>
              <a:buChar char="•"/>
            </a:pPr>
            <a:r>
              <a:rPr lang="en-US" sz="2600" dirty="0">
                <a:latin typeface="Tw Cen MT" panose="020B0602020104020603" pitchFamily="34" charset="0"/>
              </a:rPr>
              <a:t>715: Boxed Dry Goods (no cans)</a:t>
            </a:r>
          </a:p>
        </p:txBody>
      </p:sp>
    </p:spTree>
    <p:extLst>
      <p:ext uri="{BB962C8B-B14F-4D97-AF65-F5344CB8AC3E}">
        <p14:creationId xmlns:p14="http://schemas.microsoft.com/office/powerpoint/2010/main" val="573157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BEFDA1A-2A01-4C29-A5D0-AE6F050D07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unch of items that are on a table&#10;&#10;Description automatically generated">
            <a:extLst>
              <a:ext uri="{FF2B5EF4-FFF2-40B4-BE49-F238E27FC236}">
                <a16:creationId xmlns:a16="http://schemas.microsoft.com/office/drawing/2014/main" id="{21ACED42-2123-41EE-863F-94D3FDEA392B}"/>
              </a:ext>
            </a:extLst>
          </p:cNvPr>
          <p:cNvPicPr>
            <a:picLocks noChangeAspect="1"/>
          </p:cNvPicPr>
          <p:nvPr/>
        </p:nvPicPr>
        <p:blipFill rotWithShape="1">
          <a:blip r:embed="rId3" cstate="email">
            <a:duotone>
              <a:schemeClr val="bg2">
                <a:shade val="45000"/>
                <a:satMod val="135000"/>
              </a:schemeClr>
              <a:prstClr val="white"/>
            </a:duotone>
            <a:alphaModFix amt="50000"/>
            <a:extLst>
              <a:ext uri="{28A0092B-C50C-407E-A947-70E740481C1C}">
                <a14:useLocalDpi xmlns:a14="http://schemas.microsoft.com/office/drawing/2010/main"/>
              </a:ext>
            </a:extLst>
          </a:blip>
          <a:srcRect r="-1"/>
          <a:stretch/>
        </p:blipFill>
        <p:spPr>
          <a:xfrm>
            <a:off x="305" y="10"/>
            <a:ext cx="12191695" cy="6857990"/>
          </a:xfrm>
          <a:prstGeom prst="rect">
            <a:avLst/>
          </a:prstGeom>
        </p:spPr>
      </p:pic>
      <p:cxnSp>
        <p:nvCxnSpPr>
          <p:cNvPr id="12" name="Straight Connector 11">
            <a:extLst>
              <a:ext uri="{FF2B5EF4-FFF2-40B4-BE49-F238E27FC236}">
                <a16:creationId xmlns:a16="http://schemas.microsoft.com/office/drawing/2014/main" id="{17FD20E5-30AF-47B9-9256-2E8E904CBB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82030032-15D2-4FEB-B0E3-EECCFB9F1908}"/>
              </a:ext>
            </a:extLst>
          </p:cNvPr>
          <p:cNvSpPr>
            <a:spLocks noGrp="1"/>
          </p:cNvSpPr>
          <p:nvPr>
            <p:ph type="title"/>
          </p:nvPr>
        </p:nvSpPr>
        <p:spPr>
          <a:xfrm>
            <a:off x="1451579" y="804519"/>
            <a:ext cx="9603275" cy="1049235"/>
          </a:xfrm>
        </p:spPr>
        <p:txBody>
          <a:bodyPr>
            <a:normAutofit/>
          </a:bodyPr>
          <a:lstStyle/>
          <a:p>
            <a:r>
              <a:rPr lang="en-US" dirty="0">
                <a:latin typeface="Tw Cen MT" panose="020B0602020104020603" pitchFamily="34" charset="0"/>
              </a:rPr>
              <a:t>Bulk Categories</a:t>
            </a:r>
          </a:p>
        </p:txBody>
      </p:sp>
      <p:sp>
        <p:nvSpPr>
          <p:cNvPr id="14" name="Rectangle 13">
            <a:extLst>
              <a:ext uri="{FF2B5EF4-FFF2-40B4-BE49-F238E27FC236}">
                <a16:creationId xmlns:a16="http://schemas.microsoft.com/office/drawing/2014/main" id="{279D3810-B86F-4009-84EC-DE0FEABD6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A0CC5D3-D0FB-405F-BC7D-8A6761E889FF}"/>
              </a:ext>
            </a:extLst>
          </p:cNvPr>
          <p:cNvSpPr>
            <a:spLocks noGrp="1"/>
          </p:cNvSpPr>
          <p:nvPr>
            <p:ph idx="1"/>
          </p:nvPr>
        </p:nvSpPr>
        <p:spPr>
          <a:xfrm>
            <a:off x="1451579" y="2015732"/>
            <a:ext cx="9603275" cy="3450613"/>
          </a:xfrm>
        </p:spPr>
        <p:txBody>
          <a:bodyPr>
            <a:normAutofit/>
          </a:bodyPr>
          <a:lstStyle/>
          <a:p>
            <a:r>
              <a:rPr lang="en-US" dirty="0">
                <a:latin typeface="Tw Cen MT" panose="020B0602020104020603" pitchFamily="34" charset="0"/>
              </a:rPr>
              <a:t>705: Food Drive food that is received by the community is sorted into the same categories as 701. It’s all folded together, starting in January 2021. </a:t>
            </a:r>
          </a:p>
          <a:p>
            <a:r>
              <a:rPr lang="en-US" dirty="0">
                <a:latin typeface="Tw Cen MT" panose="020B0602020104020603" pitchFamily="34" charset="0"/>
              </a:rPr>
              <a:t>As much as possible we’ll be making this items available as “cases” with an average case weight and eliminating ordering by pounds as much as possible. </a:t>
            </a:r>
          </a:p>
          <a:p>
            <a:r>
              <a:rPr lang="en-US" dirty="0">
                <a:latin typeface="Tw Cen MT" panose="020B0602020104020603" pitchFamily="34" charset="0"/>
              </a:rPr>
              <a:t>Perishible bulk items and short-dated items like 301/804/805 product received from retail donors has largely been distributed through direct services since COVID but may be available </a:t>
            </a:r>
            <a:r>
              <a:rPr lang="en-US" i="1" dirty="0">
                <a:latin typeface="Tw Cen MT" panose="020B0602020104020603" pitchFamily="34" charset="0"/>
              </a:rPr>
              <a:t>a la carte </a:t>
            </a:r>
            <a:r>
              <a:rPr lang="en-US" dirty="0">
                <a:latin typeface="Tw Cen MT" panose="020B0602020104020603" pitchFamily="34" charset="0"/>
              </a:rPr>
              <a:t>for pickups </a:t>
            </a:r>
            <a:r>
              <a:rPr lang="en-US" b="1" dirty="0">
                <a:latin typeface="Tw Cen MT" panose="020B0602020104020603" pitchFamily="34" charset="0"/>
              </a:rPr>
              <a:t>and</a:t>
            </a:r>
            <a:r>
              <a:rPr lang="en-US" dirty="0">
                <a:latin typeface="Tw Cen MT" panose="020B0602020104020603" pitchFamily="34" charset="0"/>
              </a:rPr>
              <a:t> deliveries in the next fiscal year. This is heavily dependent on the CMOBILE technology upgrades. </a:t>
            </a:r>
          </a:p>
          <a:p>
            <a:endParaRPr lang="en-US" dirty="0">
              <a:latin typeface="Tw Cen MT" panose="020B0602020104020603" pitchFamily="34" charset="0"/>
            </a:endParaRPr>
          </a:p>
          <a:p>
            <a:endParaRPr lang="en-US" dirty="0">
              <a:latin typeface="Tw Cen MT" panose="020B0602020104020603" pitchFamily="34" charset="0"/>
            </a:endParaRPr>
          </a:p>
          <a:p>
            <a:pPr marL="0" indent="0">
              <a:buNone/>
            </a:pPr>
            <a:endParaRPr lang="en-US" dirty="0">
              <a:latin typeface="Tw Cen MT" panose="020B0602020104020603" pitchFamily="34" charset="0"/>
            </a:endParaRPr>
          </a:p>
        </p:txBody>
      </p:sp>
      <p:pic>
        <p:nvPicPr>
          <p:cNvPr id="16" name="Picture 15">
            <a:extLst>
              <a:ext uri="{FF2B5EF4-FFF2-40B4-BE49-F238E27FC236}">
                <a16:creationId xmlns:a16="http://schemas.microsoft.com/office/drawing/2014/main" id="{C33612A4-0B77-4479-B2AA-F178599550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8" name="Straight Connector 17">
            <a:extLst>
              <a:ext uri="{FF2B5EF4-FFF2-40B4-BE49-F238E27FC236}">
                <a16:creationId xmlns:a16="http://schemas.microsoft.com/office/drawing/2014/main" id="{078A367A-3E83-4B48-A0F7-43FBE33328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0403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BEFDA1A-2A01-4C29-A5D0-AE6F050D07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indoor, table, front, bottle&#10;&#10;Description automatically generated">
            <a:extLst>
              <a:ext uri="{FF2B5EF4-FFF2-40B4-BE49-F238E27FC236}">
                <a16:creationId xmlns:a16="http://schemas.microsoft.com/office/drawing/2014/main" id="{59993FB4-5D82-474E-8173-52C33B791C97}"/>
              </a:ext>
            </a:extLst>
          </p:cNvPr>
          <p:cNvPicPr>
            <a:picLocks noChangeAspect="1"/>
          </p:cNvPicPr>
          <p:nvPr/>
        </p:nvPicPr>
        <p:blipFill rotWithShape="1">
          <a:blip r:embed="rId3" cstate="email">
            <a:duotone>
              <a:schemeClr val="bg2">
                <a:shade val="45000"/>
                <a:satMod val="135000"/>
              </a:schemeClr>
              <a:prstClr val="white"/>
            </a:duotone>
            <a:alphaModFix amt="50000"/>
            <a:extLst>
              <a:ext uri="{28A0092B-C50C-407E-A947-70E740481C1C}">
                <a14:useLocalDpi xmlns:a14="http://schemas.microsoft.com/office/drawing/2010/main"/>
              </a:ext>
            </a:extLst>
          </a:blip>
          <a:srcRect r="-1" b="-1"/>
          <a:stretch/>
        </p:blipFill>
        <p:spPr>
          <a:xfrm>
            <a:off x="305" y="10"/>
            <a:ext cx="12191695" cy="6857990"/>
          </a:xfrm>
          <a:prstGeom prst="rect">
            <a:avLst/>
          </a:prstGeom>
        </p:spPr>
      </p:pic>
      <p:cxnSp>
        <p:nvCxnSpPr>
          <p:cNvPr id="12" name="Straight Connector 11">
            <a:extLst>
              <a:ext uri="{FF2B5EF4-FFF2-40B4-BE49-F238E27FC236}">
                <a16:creationId xmlns:a16="http://schemas.microsoft.com/office/drawing/2014/main" id="{17FD20E5-30AF-47B9-9256-2E8E904CBB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82030032-15D2-4FEB-B0E3-EECCFB9F1908}"/>
              </a:ext>
            </a:extLst>
          </p:cNvPr>
          <p:cNvSpPr>
            <a:spLocks noGrp="1"/>
          </p:cNvSpPr>
          <p:nvPr>
            <p:ph type="title"/>
          </p:nvPr>
        </p:nvSpPr>
        <p:spPr>
          <a:xfrm>
            <a:off x="1451579" y="804519"/>
            <a:ext cx="9603275" cy="1049235"/>
          </a:xfrm>
        </p:spPr>
        <p:txBody>
          <a:bodyPr>
            <a:normAutofit/>
          </a:bodyPr>
          <a:lstStyle/>
          <a:p>
            <a:r>
              <a:rPr lang="en-US" dirty="0">
                <a:latin typeface="Tw Cen MT" panose="020B0602020104020603" pitchFamily="34" charset="0"/>
              </a:rPr>
              <a:t>OTHER CATEGORIES</a:t>
            </a:r>
          </a:p>
        </p:txBody>
      </p:sp>
      <p:sp>
        <p:nvSpPr>
          <p:cNvPr id="14" name="Rectangle 13">
            <a:extLst>
              <a:ext uri="{FF2B5EF4-FFF2-40B4-BE49-F238E27FC236}">
                <a16:creationId xmlns:a16="http://schemas.microsoft.com/office/drawing/2014/main" id="{279D3810-B86F-4009-84EC-DE0FEABD6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A0CC5D3-D0FB-405F-BC7D-8A6761E889FF}"/>
              </a:ext>
            </a:extLst>
          </p:cNvPr>
          <p:cNvSpPr>
            <a:spLocks noGrp="1"/>
          </p:cNvSpPr>
          <p:nvPr>
            <p:ph idx="1"/>
          </p:nvPr>
        </p:nvSpPr>
        <p:spPr>
          <a:xfrm>
            <a:off x="1451579" y="2015732"/>
            <a:ext cx="9603275" cy="3450613"/>
          </a:xfrm>
        </p:spPr>
        <p:txBody>
          <a:bodyPr>
            <a:normAutofit/>
          </a:bodyPr>
          <a:lstStyle/>
          <a:p>
            <a:r>
              <a:rPr lang="en-US" dirty="0">
                <a:latin typeface="Tw Cen MT" panose="020B0602020104020603" pitchFamily="34" charset="0"/>
              </a:rPr>
              <a:t>5 # # # #: Donated Items</a:t>
            </a:r>
          </a:p>
          <a:p>
            <a:r>
              <a:rPr lang="en-US" dirty="0">
                <a:latin typeface="Tw Cen MT" panose="020B0602020104020603" pitchFamily="34" charset="0"/>
              </a:rPr>
              <a:t>59 # # #: Vegetables by the case (Onions, Carrots and Potatoes) </a:t>
            </a:r>
          </a:p>
          <a:p>
            <a:r>
              <a:rPr lang="en-US" dirty="0">
                <a:latin typeface="Tw Cen MT" panose="020B0602020104020603" pitchFamily="34" charset="0"/>
              </a:rPr>
              <a:t>6 # # # #: CNI Food (School Pantry, Send Hunger Packing, Snacks)</a:t>
            </a:r>
          </a:p>
          <a:p>
            <a:r>
              <a:rPr lang="en-US" dirty="0">
                <a:latin typeface="Tw Cen MT" panose="020B0602020104020603" pitchFamily="34" charset="0"/>
              </a:rPr>
              <a:t>8 # # # #: Purchased Food</a:t>
            </a:r>
            <a:endParaRPr lang="en-US" dirty="0">
              <a:solidFill>
                <a:srgbClr val="FF0000"/>
              </a:solidFill>
              <a:latin typeface="Tw Cen MT" panose="020B0602020104020603" pitchFamily="34" charset="0"/>
            </a:endParaRPr>
          </a:p>
          <a:p>
            <a:r>
              <a:rPr lang="en-US" dirty="0">
                <a:latin typeface="Tw Cen MT" panose="020B0602020104020603" pitchFamily="34" charset="0"/>
              </a:rPr>
              <a:t>T # # # # # : The Emergency Food Assistance Program (TEFAP)</a:t>
            </a:r>
          </a:p>
          <a:p>
            <a:r>
              <a:rPr lang="en-US" dirty="0">
                <a:latin typeface="Tw Cen MT" panose="020B0602020104020603" pitchFamily="34" charset="0"/>
              </a:rPr>
              <a:t>C # # # # #: Commodity Supplement Food Program (CSFP)</a:t>
            </a:r>
          </a:p>
        </p:txBody>
      </p:sp>
      <p:pic>
        <p:nvPicPr>
          <p:cNvPr id="16" name="Picture 15">
            <a:extLst>
              <a:ext uri="{FF2B5EF4-FFF2-40B4-BE49-F238E27FC236}">
                <a16:creationId xmlns:a16="http://schemas.microsoft.com/office/drawing/2014/main" id="{C33612A4-0B77-4479-B2AA-F178599550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8" name="Straight Connector 17">
            <a:extLst>
              <a:ext uri="{FF2B5EF4-FFF2-40B4-BE49-F238E27FC236}">
                <a16:creationId xmlns:a16="http://schemas.microsoft.com/office/drawing/2014/main" id="{078A367A-3E83-4B48-A0F7-43FBE33328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2513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6682F8C5-6393-4D86-B1DE-7F118D6F0472}"/>
              </a:ext>
            </a:extLst>
          </p:cNvPr>
          <p:cNvGrpSpPr/>
          <p:nvPr/>
        </p:nvGrpSpPr>
        <p:grpSpPr>
          <a:xfrm rot="16200000">
            <a:off x="2568678" y="366119"/>
            <a:ext cx="6858000" cy="6125762"/>
            <a:chOff x="3985477" y="46633"/>
            <a:chExt cx="7175232" cy="6554332"/>
          </a:xfrm>
        </p:grpSpPr>
        <p:pic>
          <p:nvPicPr>
            <p:cNvPr id="3" name="Picture 2">
              <a:extLst>
                <a:ext uri="{FF2B5EF4-FFF2-40B4-BE49-F238E27FC236}">
                  <a16:creationId xmlns:a16="http://schemas.microsoft.com/office/drawing/2014/main" id="{9E74087A-B12D-49DB-B67C-2944CC1FE26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4295927" y="-263817"/>
              <a:ext cx="6554332" cy="7175232"/>
            </a:xfrm>
            <a:prstGeom prst="rect">
              <a:avLst/>
            </a:prstGeom>
          </p:spPr>
        </p:pic>
        <p:sp>
          <p:nvSpPr>
            <p:cNvPr id="4" name="Rectangle 3">
              <a:extLst>
                <a:ext uri="{FF2B5EF4-FFF2-40B4-BE49-F238E27FC236}">
                  <a16:creationId xmlns:a16="http://schemas.microsoft.com/office/drawing/2014/main" id="{F56545D5-59BA-42FD-AFDD-44F2E2A98480}"/>
                </a:ext>
              </a:extLst>
            </p:cNvPr>
            <p:cNvSpPr/>
            <p:nvPr/>
          </p:nvSpPr>
          <p:spPr>
            <a:xfrm rot="5400000">
              <a:off x="3277973" y="3216843"/>
              <a:ext cx="4227439" cy="547423"/>
            </a:xfrm>
            <a:prstGeom prst="rect">
              <a:avLst/>
            </a:prstGeom>
            <a:noFill/>
          </p:spPr>
          <p:txBody>
            <a:bodyPr wrap="none" lIns="91440" tIns="45720" rIns="91440" bIns="45720">
              <a:spAutoFit/>
            </a:bodyPr>
            <a:lstStyle/>
            <a:p>
              <a:pPr algn="ctr"/>
              <a:r>
                <a:rPr lang="en-US" sz="2800" dirty="0">
                  <a:ln w="0"/>
                  <a:effectLst>
                    <a:outerShdw blurRad="38100" dist="19050" dir="2700000" algn="tl" rotWithShape="0">
                      <a:schemeClr val="dk1">
                        <a:alpha val="40000"/>
                      </a:schemeClr>
                    </a:outerShdw>
                  </a:effectLst>
                  <a:highlight>
                    <a:srgbClr val="FFFF00"/>
                  </a:highlight>
                  <a:latin typeface="Tw Cen MT" panose="020B0602020104020603" pitchFamily="34" charset="0"/>
                </a:rPr>
                <a:t>Pending Outbound Orders</a:t>
              </a:r>
              <a:endParaRPr lang="en-US" sz="2800" b="0" cap="none" spc="0" dirty="0">
                <a:ln w="0"/>
                <a:solidFill>
                  <a:schemeClr val="tx1"/>
                </a:solidFill>
                <a:effectLst>
                  <a:outerShdw blurRad="38100" dist="19050" dir="2700000" algn="tl" rotWithShape="0">
                    <a:schemeClr val="dk1">
                      <a:alpha val="40000"/>
                    </a:schemeClr>
                  </a:outerShdw>
                </a:effectLst>
                <a:highlight>
                  <a:srgbClr val="FFFF00"/>
                </a:highlight>
                <a:latin typeface="Tw Cen MT" panose="020B0602020104020603" pitchFamily="34" charset="0"/>
              </a:endParaRPr>
            </a:p>
          </p:txBody>
        </p:sp>
        <p:sp>
          <p:nvSpPr>
            <p:cNvPr id="6" name="Rectangle 5">
              <a:extLst>
                <a:ext uri="{FF2B5EF4-FFF2-40B4-BE49-F238E27FC236}">
                  <a16:creationId xmlns:a16="http://schemas.microsoft.com/office/drawing/2014/main" id="{B95FD197-E68E-4737-B5B7-75531C8F24C6}"/>
                </a:ext>
              </a:extLst>
            </p:cNvPr>
            <p:cNvSpPr/>
            <p:nvPr/>
          </p:nvSpPr>
          <p:spPr>
            <a:xfrm rot="5400000">
              <a:off x="3713384" y="2929880"/>
              <a:ext cx="4746925" cy="998241"/>
            </a:xfrm>
            <a:prstGeom prst="rect">
              <a:avLst/>
            </a:prstGeom>
            <a:noFill/>
          </p:spPr>
          <p:txBody>
            <a:bodyPr wrap="none" lIns="91440" tIns="45720" rIns="91440" bIns="45720">
              <a:spAutoFit/>
            </a:bodyPr>
            <a:lstStyle/>
            <a:p>
              <a:pPr algn="ctr"/>
              <a:r>
                <a:rPr lang="en-US" sz="2800" dirty="0">
                  <a:ln w="0"/>
                  <a:effectLst>
                    <a:outerShdw blurRad="38100" dist="19050" dir="2700000" algn="tl" rotWithShape="0">
                      <a:schemeClr val="dk1">
                        <a:alpha val="40000"/>
                      </a:schemeClr>
                    </a:outerShdw>
                  </a:effectLst>
                  <a:highlight>
                    <a:srgbClr val="FFFF00"/>
                  </a:highlight>
                  <a:latin typeface="Tw Cen MT" panose="020B0602020104020603" pitchFamily="34" charset="0"/>
                </a:rPr>
                <a:t>Donated/Purchased/Pick Line</a:t>
              </a:r>
              <a:endParaRPr lang="en-US" sz="2800" b="0" cap="none" spc="0" dirty="0">
                <a:ln w="0"/>
                <a:solidFill>
                  <a:schemeClr val="tx1"/>
                </a:solidFill>
                <a:effectLst>
                  <a:outerShdw blurRad="38100" dist="19050" dir="2700000" algn="tl" rotWithShape="0">
                    <a:schemeClr val="dk1">
                      <a:alpha val="40000"/>
                    </a:schemeClr>
                  </a:outerShdw>
                </a:effectLst>
                <a:highlight>
                  <a:srgbClr val="FFFF00"/>
                </a:highlight>
                <a:latin typeface="Tw Cen MT" panose="020B0602020104020603" pitchFamily="34" charset="0"/>
              </a:endParaRPr>
            </a:p>
            <a:p>
              <a:pPr algn="ctr"/>
              <a:endParaRPr lang="en-US" sz="2800" b="0" cap="none" spc="0" dirty="0">
                <a:ln w="0"/>
                <a:solidFill>
                  <a:schemeClr val="tx1"/>
                </a:solidFill>
                <a:effectLst>
                  <a:outerShdw blurRad="38100" dist="19050" dir="2700000" algn="tl" rotWithShape="0">
                    <a:schemeClr val="dk1">
                      <a:alpha val="40000"/>
                    </a:schemeClr>
                  </a:outerShdw>
                </a:effectLst>
                <a:highlight>
                  <a:srgbClr val="FFFF00"/>
                </a:highlight>
              </a:endParaRPr>
            </a:p>
          </p:txBody>
        </p:sp>
        <p:sp>
          <p:nvSpPr>
            <p:cNvPr id="8" name="Rectangle 7">
              <a:extLst>
                <a:ext uri="{FF2B5EF4-FFF2-40B4-BE49-F238E27FC236}">
                  <a16:creationId xmlns:a16="http://schemas.microsoft.com/office/drawing/2014/main" id="{79357266-73AD-40EE-91CE-9516347C1008}"/>
                </a:ext>
              </a:extLst>
            </p:cNvPr>
            <p:cNvSpPr/>
            <p:nvPr/>
          </p:nvSpPr>
          <p:spPr>
            <a:xfrm rot="5400000">
              <a:off x="4816629" y="3155293"/>
              <a:ext cx="4746925" cy="547423"/>
            </a:xfrm>
            <a:prstGeom prst="rect">
              <a:avLst/>
            </a:prstGeom>
            <a:noFill/>
          </p:spPr>
          <p:txBody>
            <a:bodyPr wrap="none" lIns="91440" tIns="45720" rIns="91440" bIns="45720">
              <a:spAutoFit/>
            </a:bodyPr>
            <a:lstStyle/>
            <a:p>
              <a:pPr algn="ctr"/>
              <a:r>
                <a:rPr lang="en-US" sz="2800" dirty="0">
                  <a:ln w="0"/>
                  <a:effectLst>
                    <a:outerShdw blurRad="38100" dist="19050" dir="2700000" algn="tl" rotWithShape="0">
                      <a:schemeClr val="dk1">
                        <a:alpha val="40000"/>
                      </a:schemeClr>
                    </a:outerShdw>
                  </a:effectLst>
                  <a:highlight>
                    <a:srgbClr val="FFFF00"/>
                  </a:highlight>
                  <a:latin typeface="Tw Cen MT" panose="020B0602020104020603" pitchFamily="34" charset="0"/>
                </a:rPr>
                <a:t>Donated/Purchased/Pick Line</a:t>
              </a:r>
              <a:endParaRPr lang="en-US" sz="2800" b="0" cap="none" spc="0" dirty="0">
                <a:ln w="0"/>
                <a:solidFill>
                  <a:schemeClr val="tx1"/>
                </a:solidFill>
                <a:effectLst>
                  <a:outerShdw blurRad="38100" dist="19050" dir="2700000" algn="tl" rotWithShape="0">
                    <a:schemeClr val="dk1">
                      <a:alpha val="40000"/>
                    </a:schemeClr>
                  </a:outerShdw>
                </a:effectLst>
                <a:highlight>
                  <a:srgbClr val="FFFF00"/>
                </a:highlight>
                <a:latin typeface="Tw Cen MT" panose="020B0602020104020603" pitchFamily="34" charset="0"/>
              </a:endParaRPr>
            </a:p>
          </p:txBody>
        </p:sp>
        <p:sp>
          <p:nvSpPr>
            <p:cNvPr id="10" name="Rectangle 9">
              <a:extLst>
                <a:ext uri="{FF2B5EF4-FFF2-40B4-BE49-F238E27FC236}">
                  <a16:creationId xmlns:a16="http://schemas.microsoft.com/office/drawing/2014/main" id="{5CA5FF87-FB99-4EB0-8DBA-9C2F3B59487C}"/>
                </a:ext>
              </a:extLst>
            </p:cNvPr>
            <p:cNvSpPr/>
            <p:nvPr/>
          </p:nvSpPr>
          <p:spPr>
            <a:xfrm rot="5400000">
              <a:off x="7510915" y="3155288"/>
              <a:ext cx="1114025" cy="547423"/>
            </a:xfrm>
            <a:prstGeom prst="rect">
              <a:avLst/>
            </a:prstGeom>
            <a:noFill/>
          </p:spPr>
          <p:txBody>
            <a:bodyPr wrap="none" lIns="91440" tIns="45720" rIns="91440" bIns="45720">
              <a:spAutoFit/>
            </a:bodyPr>
            <a:lstStyle/>
            <a:p>
              <a:pPr algn="ctr"/>
              <a:r>
                <a:rPr lang="en-US" sz="2800" b="0" cap="none" spc="0" dirty="0">
                  <a:ln w="0"/>
                  <a:solidFill>
                    <a:schemeClr val="tx1"/>
                  </a:solidFill>
                  <a:effectLst>
                    <a:outerShdw blurRad="38100" dist="19050" dir="2700000" algn="tl" rotWithShape="0">
                      <a:schemeClr val="dk1">
                        <a:alpha val="40000"/>
                      </a:schemeClr>
                    </a:outerShdw>
                  </a:effectLst>
                  <a:highlight>
                    <a:srgbClr val="FFFF00"/>
                  </a:highlight>
                  <a:latin typeface="Tw Cen MT" panose="020B0602020104020603" pitchFamily="34" charset="0"/>
                </a:rPr>
                <a:t>TEFAP</a:t>
              </a:r>
            </a:p>
          </p:txBody>
        </p:sp>
        <p:sp>
          <p:nvSpPr>
            <p:cNvPr id="16" name="Rectangle 15">
              <a:extLst>
                <a:ext uri="{FF2B5EF4-FFF2-40B4-BE49-F238E27FC236}">
                  <a16:creationId xmlns:a16="http://schemas.microsoft.com/office/drawing/2014/main" id="{2990781E-2141-4B0E-87AB-2A9EFFBBA7FF}"/>
                </a:ext>
              </a:extLst>
            </p:cNvPr>
            <p:cNvSpPr/>
            <p:nvPr/>
          </p:nvSpPr>
          <p:spPr>
            <a:xfrm rot="5400000">
              <a:off x="8455058" y="3155289"/>
              <a:ext cx="981411" cy="547423"/>
            </a:xfrm>
            <a:prstGeom prst="rect">
              <a:avLst/>
            </a:prstGeom>
            <a:noFill/>
          </p:spPr>
          <p:txBody>
            <a:bodyPr wrap="none" lIns="91440" tIns="45720" rIns="91440" bIns="45720">
              <a:spAutoFit/>
            </a:bodyPr>
            <a:lstStyle/>
            <a:p>
              <a:pPr algn="ctr"/>
              <a:r>
                <a:rPr lang="en-US" sz="2800" b="0" cap="none" spc="0" dirty="0">
                  <a:ln w="0"/>
                  <a:solidFill>
                    <a:schemeClr val="tx1"/>
                  </a:solidFill>
                  <a:effectLst>
                    <a:outerShdw blurRad="38100" dist="19050" dir="2700000" algn="tl" rotWithShape="0">
                      <a:schemeClr val="dk1">
                        <a:alpha val="40000"/>
                      </a:schemeClr>
                    </a:outerShdw>
                  </a:effectLst>
                  <a:highlight>
                    <a:srgbClr val="FFFF00"/>
                  </a:highlight>
                  <a:latin typeface="Tw Cen MT" panose="020B0602020104020603" pitchFamily="34" charset="0"/>
                </a:rPr>
                <a:t>CSFP</a:t>
              </a:r>
            </a:p>
          </p:txBody>
        </p:sp>
        <p:sp>
          <p:nvSpPr>
            <p:cNvPr id="18" name="Rectangle 17">
              <a:extLst>
                <a:ext uri="{FF2B5EF4-FFF2-40B4-BE49-F238E27FC236}">
                  <a16:creationId xmlns:a16="http://schemas.microsoft.com/office/drawing/2014/main" id="{48CB5E8E-6015-40B6-B254-2B803F51DDC0}"/>
                </a:ext>
              </a:extLst>
            </p:cNvPr>
            <p:cNvSpPr/>
            <p:nvPr/>
          </p:nvSpPr>
          <p:spPr>
            <a:xfrm rot="5400000">
              <a:off x="9439234" y="3155290"/>
              <a:ext cx="768731" cy="547423"/>
            </a:xfrm>
            <a:prstGeom prst="rect">
              <a:avLst/>
            </a:prstGeom>
            <a:noFill/>
          </p:spPr>
          <p:txBody>
            <a:bodyPr wrap="none" lIns="91440" tIns="45720" rIns="91440" bIns="45720">
              <a:spAutoFit/>
            </a:bodyPr>
            <a:lstStyle/>
            <a:p>
              <a:pPr algn="ctr"/>
              <a:r>
                <a:rPr lang="en-US" sz="2800" b="0" cap="none" spc="0" dirty="0">
                  <a:ln w="0"/>
                  <a:solidFill>
                    <a:schemeClr val="tx1"/>
                  </a:solidFill>
                  <a:effectLst>
                    <a:outerShdw blurRad="38100" dist="19050" dir="2700000" algn="tl" rotWithShape="0">
                      <a:schemeClr val="dk1">
                        <a:alpha val="40000"/>
                      </a:schemeClr>
                    </a:outerShdw>
                  </a:effectLst>
                  <a:highlight>
                    <a:srgbClr val="FFFF00"/>
                  </a:highlight>
                  <a:latin typeface="Tw Cen MT" panose="020B0602020104020603" pitchFamily="34" charset="0"/>
                </a:rPr>
                <a:t>CNI</a:t>
              </a:r>
            </a:p>
          </p:txBody>
        </p:sp>
        <p:sp>
          <p:nvSpPr>
            <p:cNvPr id="20" name="Rectangle 19">
              <a:extLst>
                <a:ext uri="{FF2B5EF4-FFF2-40B4-BE49-F238E27FC236}">
                  <a16:creationId xmlns:a16="http://schemas.microsoft.com/office/drawing/2014/main" id="{A1A73D0F-EE66-4EF3-91EE-142EB80EA546}"/>
                </a:ext>
              </a:extLst>
            </p:cNvPr>
            <p:cNvSpPr/>
            <p:nvPr/>
          </p:nvSpPr>
          <p:spPr>
            <a:xfrm rot="5400000">
              <a:off x="9394432" y="3050087"/>
              <a:ext cx="2662413" cy="547423"/>
            </a:xfrm>
            <a:prstGeom prst="rect">
              <a:avLst/>
            </a:prstGeom>
            <a:noFill/>
          </p:spPr>
          <p:txBody>
            <a:bodyPr wrap="square" lIns="91440" tIns="45720" rIns="91440" bIns="45720">
              <a:spAutoFit/>
            </a:bodyPr>
            <a:lstStyle/>
            <a:p>
              <a:pPr algn="ctr"/>
              <a:r>
                <a:rPr lang="en-US" sz="2800" dirty="0">
                  <a:ln w="0"/>
                  <a:effectLst>
                    <a:outerShdw blurRad="38100" dist="19050" dir="2700000" algn="tl" rotWithShape="0">
                      <a:schemeClr val="dk1">
                        <a:alpha val="40000"/>
                      </a:schemeClr>
                    </a:outerShdw>
                  </a:effectLst>
                  <a:highlight>
                    <a:srgbClr val="FFFF00"/>
                  </a:highlight>
                  <a:latin typeface="Tw Cen MT" panose="020B0602020104020603" pitchFamily="34" charset="0"/>
                </a:rPr>
                <a:t>Direct Services</a:t>
              </a:r>
              <a:endParaRPr lang="en-US" sz="2800" b="0" cap="none" spc="0" dirty="0">
                <a:ln w="0"/>
                <a:solidFill>
                  <a:schemeClr val="tx1"/>
                </a:solidFill>
                <a:effectLst>
                  <a:outerShdw blurRad="38100" dist="19050" dir="2700000" algn="tl" rotWithShape="0">
                    <a:schemeClr val="dk1">
                      <a:alpha val="40000"/>
                    </a:schemeClr>
                  </a:outerShdw>
                </a:effectLst>
                <a:highlight>
                  <a:srgbClr val="FFFF00"/>
                </a:highlight>
                <a:latin typeface="Tw Cen MT" panose="020B0602020104020603" pitchFamily="34" charset="0"/>
              </a:endParaRPr>
            </a:p>
          </p:txBody>
        </p:sp>
      </p:grpSp>
      <p:sp>
        <p:nvSpPr>
          <p:cNvPr id="22" name="Rectangle 21">
            <a:extLst>
              <a:ext uri="{FF2B5EF4-FFF2-40B4-BE49-F238E27FC236}">
                <a16:creationId xmlns:a16="http://schemas.microsoft.com/office/drawing/2014/main" id="{0AFC9114-4941-476D-B84B-C5112213BCDD}"/>
              </a:ext>
            </a:extLst>
          </p:cNvPr>
          <p:cNvSpPr/>
          <p:nvPr/>
        </p:nvSpPr>
        <p:spPr>
          <a:xfrm>
            <a:off x="3400046" y="5180394"/>
            <a:ext cx="530915"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1</a:t>
            </a:r>
          </a:p>
        </p:txBody>
      </p:sp>
      <p:sp>
        <p:nvSpPr>
          <p:cNvPr id="24" name="Rectangle 23">
            <a:extLst>
              <a:ext uri="{FF2B5EF4-FFF2-40B4-BE49-F238E27FC236}">
                <a16:creationId xmlns:a16="http://schemas.microsoft.com/office/drawing/2014/main" id="{FB34A816-3AEB-44FD-9285-5C66DC072639}"/>
              </a:ext>
            </a:extLst>
          </p:cNvPr>
          <p:cNvSpPr/>
          <p:nvPr/>
        </p:nvSpPr>
        <p:spPr>
          <a:xfrm>
            <a:off x="3400045" y="4257064"/>
            <a:ext cx="530916"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2</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26" name="Rectangle 25">
            <a:extLst>
              <a:ext uri="{FF2B5EF4-FFF2-40B4-BE49-F238E27FC236}">
                <a16:creationId xmlns:a16="http://schemas.microsoft.com/office/drawing/2014/main" id="{450C8004-1948-4129-BD07-AE0A4CB89656}"/>
              </a:ext>
            </a:extLst>
          </p:cNvPr>
          <p:cNvSpPr/>
          <p:nvPr/>
        </p:nvSpPr>
        <p:spPr>
          <a:xfrm>
            <a:off x="3400046" y="3484975"/>
            <a:ext cx="530915"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3</a:t>
            </a:r>
          </a:p>
        </p:txBody>
      </p:sp>
      <p:sp>
        <p:nvSpPr>
          <p:cNvPr id="28" name="Rectangle 27">
            <a:extLst>
              <a:ext uri="{FF2B5EF4-FFF2-40B4-BE49-F238E27FC236}">
                <a16:creationId xmlns:a16="http://schemas.microsoft.com/office/drawing/2014/main" id="{5F623CFC-75E7-4112-9A52-53B8FEA4DDAC}"/>
              </a:ext>
            </a:extLst>
          </p:cNvPr>
          <p:cNvSpPr/>
          <p:nvPr/>
        </p:nvSpPr>
        <p:spPr>
          <a:xfrm>
            <a:off x="3400046" y="2503936"/>
            <a:ext cx="530915"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4</a:t>
            </a:r>
          </a:p>
        </p:txBody>
      </p:sp>
      <p:sp>
        <p:nvSpPr>
          <p:cNvPr id="30" name="Rectangle 29">
            <a:extLst>
              <a:ext uri="{FF2B5EF4-FFF2-40B4-BE49-F238E27FC236}">
                <a16:creationId xmlns:a16="http://schemas.microsoft.com/office/drawing/2014/main" id="{7F79C7B1-C60A-4A50-80A2-DC1BEA9636C4}"/>
              </a:ext>
            </a:extLst>
          </p:cNvPr>
          <p:cNvSpPr/>
          <p:nvPr/>
        </p:nvSpPr>
        <p:spPr>
          <a:xfrm>
            <a:off x="3400046" y="1622003"/>
            <a:ext cx="530915"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5</a:t>
            </a:r>
          </a:p>
        </p:txBody>
      </p:sp>
      <p:sp>
        <p:nvSpPr>
          <p:cNvPr id="32" name="Rectangle 31">
            <a:extLst>
              <a:ext uri="{FF2B5EF4-FFF2-40B4-BE49-F238E27FC236}">
                <a16:creationId xmlns:a16="http://schemas.microsoft.com/office/drawing/2014/main" id="{6C6F8E7F-8FB8-45DE-88F8-F68183B356BF}"/>
              </a:ext>
            </a:extLst>
          </p:cNvPr>
          <p:cNvSpPr/>
          <p:nvPr/>
        </p:nvSpPr>
        <p:spPr>
          <a:xfrm>
            <a:off x="3400046" y="782963"/>
            <a:ext cx="530915"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6</a:t>
            </a:r>
          </a:p>
        </p:txBody>
      </p:sp>
      <p:sp>
        <p:nvSpPr>
          <p:cNvPr id="34" name="Rectangle 33">
            <a:extLst>
              <a:ext uri="{FF2B5EF4-FFF2-40B4-BE49-F238E27FC236}">
                <a16:creationId xmlns:a16="http://schemas.microsoft.com/office/drawing/2014/main" id="{5BB94D54-417B-4AC8-8A2B-5D6C91C5C55D}"/>
              </a:ext>
            </a:extLst>
          </p:cNvPr>
          <p:cNvSpPr/>
          <p:nvPr/>
        </p:nvSpPr>
        <p:spPr>
          <a:xfrm>
            <a:off x="3408487" y="-14680"/>
            <a:ext cx="530915"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7</a:t>
            </a:r>
          </a:p>
        </p:txBody>
      </p:sp>
    </p:spTree>
    <p:extLst>
      <p:ext uri="{BB962C8B-B14F-4D97-AF65-F5344CB8AC3E}">
        <p14:creationId xmlns:p14="http://schemas.microsoft.com/office/powerpoint/2010/main" val="4089613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3" name="Picture 42">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5" name="Straight Connector 44">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9" name="Rectangle 48">
            <a:extLst>
              <a:ext uri="{FF2B5EF4-FFF2-40B4-BE49-F238E27FC236}">
                <a16:creationId xmlns:a16="http://schemas.microsoft.com/office/drawing/2014/main" id="{65513E21-21B0-48DB-8CF1-35E43B33A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he inside of a building&#10;&#10;Description automatically generated">
            <a:extLst>
              <a:ext uri="{FF2B5EF4-FFF2-40B4-BE49-F238E27FC236}">
                <a16:creationId xmlns:a16="http://schemas.microsoft.com/office/drawing/2014/main" id="{F67475DA-11FF-4329-98B5-534BDD165038}"/>
              </a:ext>
            </a:extLst>
          </p:cNvPr>
          <p:cNvPicPr>
            <a:picLocks noChangeAspect="1"/>
          </p:cNvPicPr>
          <p:nvPr/>
        </p:nvPicPr>
        <p:blipFill rotWithShape="1">
          <a:blip r:embed="rId4" cstate="email">
            <a:alphaModFix amt="50000"/>
            <a:extLst>
              <a:ext uri="{28A0092B-C50C-407E-A947-70E740481C1C}">
                <a14:useLocalDpi xmlns:a14="http://schemas.microsoft.com/office/drawing/2010/main"/>
              </a:ext>
            </a:extLst>
          </a:blip>
          <a:srcRect r="-1"/>
          <a:stretch/>
        </p:blipFill>
        <p:spPr>
          <a:xfrm>
            <a:off x="2" y="10"/>
            <a:ext cx="12191695" cy="6857990"/>
          </a:xfrm>
          <a:prstGeom prst="rect">
            <a:avLst/>
          </a:prstGeom>
        </p:spPr>
      </p:pic>
      <p:sp>
        <p:nvSpPr>
          <p:cNvPr id="7" name="Rectangle 6">
            <a:extLst>
              <a:ext uri="{FF2B5EF4-FFF2-40B4-BE49-F238E27FC236}">
                <a16:creationId xmlns:a16="http://schemas.microsoft.com/office/drawing/2014/main" id="{AB97C4C4-B183-4F38-BAC0-AE9C9B69A820}"/>
              </a:ext>
            </a:extLst>
          </p:cNvPr>
          <p:cNvSpPr/>
          <p:nvPr/>
        </p:nvSpPr>
        <p:spPr>
          <a:xfrm>
            <a:off x="4976636" y="992221"/>
            <a:ext cx="6247308" cy="4873558"/>
          </a:xfrm>
          <a:prstGeom prst="rect">
            <a:avLst/>
          </a:prstGeom>
        </p:spPr>
        <p:txBody>
          <a:bodyPr vert="horz" lIns="91440" tIns="45720" rIns="91440" bIns="0" rtlCol="0" anchor="ctr">
            <a:normAutofit/>
          </a:bodyPr>
          <a:lstStyle/>
          <a:p>
            <a:pPr defTabSz="914400">
              <a:lnSpc>
                <a:spcPct val="90000"/>
              </a:lnSpc>
              <a:spcBef>
                <a:spcPct val="0"/>
              </a:spcBef>
              <a:spcAft>
                <a:spcPts val="600"/>
              </a:spcAft>
            </a:pPr>
            <a:r>
              <a:rPr lang="en-US" sz="4800" cap="all" spc="0" dirty="0">
                <a:ln w="0">
                  <a:solidFill>
                    <a:sysClr val="windowText" lastClr="000000"/>
                  </a:solidFill>
                </a:ln>
                <a:latin typeface="Tw Cen MT" panose="020B0602020104020603" pitchFamily="34" charset="0"/>
                <a:ea typeface="+mj-ea"/>
                <a:cs typeface="+mj-cs"/>
              </a:rPr>
              <a:t>Food is now </a:t>
            </a:r>
            <a:r>
              <a:rPr lang="en-US" sz="4800" cap="all" dirty="0">
                <a:ln w="0">
                  <a:solidFill>
                    <a:sysClr val="windowText" lastClr="000000"/>
                  </a:solidFill>
                </a:ln>
                <a:latin typeface="Tw Cen MT" panose="020B0602020104020603" pitchFamily="34" charset="0"/>
                <a:ea typeface="+mj-ea"/>
                <a:cs typeface="+mj-cs"/>
              </a:rPr>
              <a:t>physically in the building…</a:t>
            </a:r>
          </a:p>
          <a:p>
            <a:pPr defTabSz="914400">
              <a:lnSpc>
                <a:spcPct val="90000"/>
              </a:lnSpc>
              <a:spcBef>
                <a:spcPct val="0"/>
              </a:spcBef>
              <a:spcAft>
                <a:spcPts val="600"/>
              </a:spcAft>
            </a:pPr>
            <a:r>
              <a:rPr lang="en-US" sz="4800" b="1" cap="all" dirty="0">
                <a:ln w="0">
                  <a:solidFill>
                    <a:sysClr val="windowText" lastClr="000000"/>
                  </a:solidFill>
                </a:ln>
                <a:latin typeface="Tw Cen MT" panose="020B0602020104020603" pitchFamily="34" charset="0"/>
                <a:ea typeface="+mj-ea"/>
                <a:cs typeface="+mj-cs"/>
              </a:rPr>
              <a:t>AND</a:t>
            </a:r>
            <a:r>
              <a:rPr lang="en-US" sz="4800" cap="all" dirty="0">
                <a:ln w="0">
                  <a:solidFill>
                    <a:sysClr val="windowText" lastClr="000000"/>
                  </a:solidFill>
                </a:ln>
                <a:latin typeface="Tw Cen MT" panose="020B0602020104020603" pitchFamily="34" charset="0"/>
                <a:ea typeface="+mj-ea"/>
                <a:cs typeface="+mj-cs"/>
              </a:rPr>
              <a:t> in Ceres</a:t>
            </a:r>
            <a:endParaRPr lang="en-US" sz="4800" cap="all" spc="0" dirty="0">
              <a:ln w="0">
                <a:solidFill>
                  <a:sysClr val="windowText" lastClr="000000"/>
                </a:solidFill>
              </a:ln>
              <a:latin typeface="Tw Cen MT" panose="020B0602020104020603" pitchFamily="34" charset="0"/>
              <a:ea typeface="+mj-ea"/>
              <a:cs typeface="+mj-cs"/>
            </a:endParaRPr>
          </a:p>
        </p:txBody>
      </p:sp>
      <p:cxnSp>
        <p:nvCxnSpPr>
          <p:cNvPr id="51" name="Straight Connector 50">
            <a:extLst>
              <a:ext uri="{FF2B5EF4-FFF2-40B4-BE49-F238E27FC236}">
                <a16:creationId xmlns:a16="http://schemas.microsoft.com/office/drawing/2014/main" id="{580B8A35-DEA7-4D43-9DF8-90B4681D0F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162702"/>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30032-15D2-4FEB-B0E3-EECCFB9F1908}"/>
              </a:ext>
            </a:extLst>
          </p:cNvPr>
          <p:cNvSpPr>
            <a:spLocks noGrp="1"/>
          </p:cNvSpPr>
          <p:nvPr>
            <p:ph type="title"/>
          </p:nvPr>
        </p:nvSpPr>
        <p:spPr>
          <a:xfrm>
            <a:off x="227710" y="653473"/>
            <a:ext cx="5249910" cy="1049235"/>
          </a:xfrm>
        </p:spPr>
        <p:txBody>
          <a:bodyPr>
            <a:noAutofit/>
          </a:bodyPr>
          <a:lstStyle/>
          <a:p>
            <a:r>
              <a:rPr lang="en-US" dirty="0">
                <a:latin typeface="Tw Cen MT" panose="020B0602020104020603" pitchFamily="34" charset="0"/>
              </a:rPr>
              <a:t>Ready to be ordered!</a:t>
            </a:r>
          </a:p>
        </p:txBody>
      </p:sp>
      <p:sp>
        <p:nvSpPr>
          <p:cNvPr id="3" name="Content Placeholder 2">
            <a:extLst>
              <a:ext uri="{FF2B5EF4-FFF2-40B4-BE49-F238E27FC236}">
                <a16:creationId xmlns:a16="http://schemas.microsoft.com/office/drawing/2014/main" id="{3A0CC5D3-D0FB-405F-BC7D-8A6761E889FF}"/>
              </a:ext>
            </a:extLst>
          </p:cNvPr>
          <p:cNvSpPr>
            <a:spLocks noGrp="1"/>
          </p:cNvSpPr>
          <p:nvPr>
            <p:ph idx="1"/>
          </p:nvPr>
        </p:nvSpPr>
        <p:spPr>
          <a:xfrm>
            <a:off x="227710" y="2083889"/>
            <a:ext cx="4590780" cy="5381110"/>
          </a:xfrm>
        </p:spPr>
        <p:txBody>
          <a:bodyPr>
            <a:normAutofit/>
          </a:bodyPr>
          <a:lstStyle/>
          <a:p>
            <a:r>
              <a:rPr lang="en-US" sz="2400" dirty="0">
                <a:latin typeface="Tw Cen MT" panose="020B0602020104020603" pitchFamily="34" charset="0"/>
              </a:rPr>
              <a:t>At this point, all the food is in inventory, and has been sorted. </a:t>
            </a:r>
          </a:p>
          <a:p>
            <a:endParaRPr lang="en-US" sz="2400" dirty="0">
              <a:latin typeface="Tw Cen MT" panose="020B0602020104020603" pitchFamily="34" charset="0"/>
            </a:endParaRPr>
          </a:p>
          <a:p>
            <a:r>
              <a:rPr lang="en-US" sz="2400" dirty="0">
                <a:latin typeface="Tw Cen MT" panose="020B0602020104020603" pitchFamily="34" charset="0"/>
              </a:rPr>
              <a:t>Inventory is reflected on Agency Express, the online platform that our partners use to place orders. </a:t>
            </a:r>
          </a:p>
          <a:p>
            <a:endParaRPr lang="en-US" sz="2400" dirty="0"/>
          </a:p>
          <a:p>
            <a:endParaRPr lang="en-US" sz="2400" dirty="0"/>
          </a:p>
          <a:p>
            <a:pPr marL="0" indent="0">
              <a:buNone/>
            </a:pPr>
            <a:endParaRPr lang="en-US" sz="2600" dirty="0"/>
          </a:p>
        </p:txBody>
      </p:sp>
      <p:pic>
        <p:nvPicPr>
          <p:cNvPr id="5" name="Picture 4">
            <a:extLst>
              <a:ext uri="{FF2B5EF4-FFF2-40B4-BE49-F238E27FC236}">
                <a16:creationId xmlns:a16="http://schemas.microsoft.com/office/drawing/2014/main" id="{C35AFFD6-67EA-4F74-B4CB-4BAF2CD260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06933" y="87465"/>
            <a:ext cx="6857357" cy="5793990"/>
          </a:xfrm>
          <a:prstGeom prst="rect">
            <a:avLst/>
          </a:prstGeom>
        </p:spPr>
      </p:pic>
    </p:spTree>
    <p:extLst>
      <p:ext uri="{BB962C8B-B14F-4D97-AF65-F5344CB8AC3E}">
        <p14:creationId xmlns:p14="http://schemas.microsoft.com/office/powerpoint/2010/main" val="450609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30032-15D2-4FEB-B0E3-EECCFB9F1908}"/>
              </a:ext>
            </a:extLst>
          </p:cNvPr>
          <p:cNvSpPr>
            <a:spLocks noGrp="1"/>
          </p:cNvSpPr>
          <p:nvPr>
            <p:ph type="title"/>
          </p:nvPr>
        </p:nvSpPr>
        <p:spPr/>
        <p:txBody>
          <a:bodyPr>
            <a:noAutofit/>
          </a:bodyPr>
          <a:lstStyle/>
          <a:p>
            <a:r>
              <a:rPr lang="en-US" dirty="0">
                <a:latin typeface="Tw Cen MT" panose="020B0602020104020603" pitchFamily="34" charset="0"/>
              </a:rPr>
              <a:t>Agency Express</a:t>
            </a:r>
          </a:p>
        </p:txBody>
      </p:sp>
      <p:sp>
        <p:nvSpPr>
          <p:cNvPr id="4" name="Content Placeholder 2">
            <a:extLst>
              <a:ext uri="{FF2B5EF4-FFF2-40B4-BE49-F238E27FC236}">
                <a16:creationId xmlns:a16="http://schemas.microsoft.com/office/drawing/2014/main" id="{E290A670-3941-408E-9465-9D1C07010C5E}"/>
              </a:ext>
            </a:extLst>
          </p:cNvPr>
          <p:cNvSpPr txBox="1">
            <a:spLocks/>
          </p:cNvSpPr>
          <p:nvPr/>
        </p:nvSpPr>
        <p:spPr>
          <a:xfrm>
            <a:off x="1301136" y="2228353"/>
            <a:ext cx="10498658" cy="5381110"/>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sz="2400" dirty="0">
                <a:latin typeface="Tw Cen MT" panose="020B0602020104020603" pitchFamily="34" charset="0"/>
              </a:rPr>
              <a:t>Jump Over to AE</a:t>
            </a:r>
          </a:p>
          <a:p>
            <a:r>
              <a:rPr lang="en-US" sz="2800" dirty="0">
                <a:latin typeface="Tw Cen MT" panose="020B0602020104020603" pitchFamily="34" charset="0"/>
              </a:rPr>
              <a:t>https://www.agencyexpress3.org/AgencyExpress30/NewLogin.aspx</a:t>
            </a:r>
          </a:p>
          <a:p>
            <a:endParaRPr lang="en-US" sz="2800" dirty="0">
              <a:latin typeface="Tw Cen MT" panose="020B0602020104020603" pitchFamily="34" charset="0"/>
            </a:endParaRPr>
          </a:p>
          <a:p>
            <a:endParaRPr lang="en-US" sz="2600" dirty="0">
              <a:latin typeface="Tw Cen MT" panose="020B0602020104020603" pitchFamily="34" charset="0"/>
            </a:endParaRPr>
          </a:p>
        </p:txBody>
      </p:sp>
    </p:spTree>
    <p:extLst>
      <p:ext uri="{BB962C8B-B14F-4D97-AF65-F5344CB8AC3E}">
        <p14:creationId xmlns:p14="http://schemas.microsoft.com/office/powerpoint/2010/main" val="429146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30032-15D2-4FEB-B0E3-EECCFB9F1908}"/>
              </a:ext>
            </a:extLst>
          </p:cNvPr>
          <p:cNvSpPr>
            <a:spLocks noGrp="1"/>
          </p:cNvSpPr>
          <p:nvPr>
            <p:ph type="title"/>
          </p:nvPr>
        </p:nvSpPr>
        <p:spPr/>
        <p:txBody>
          <a:bodyPr>
            <a:noAutofit/>
          </a:bodyPr>
          <a:lstStyle/>
          <a:p>
            <a:r>
              <a:rPr lang="en-US" dirty="0">
                <a:latin typeface="Tw Cen MT" panose="020B0602020104020603" pitchFamily="34" charset="0"/>
              </a:rPr>
              <a:t>Agency programs</a:t>
            </a:r>
          </a:p>
        </p:txBody>
      </p:sp>
      <p:sp>
        <p:nvSpPr>
          <p:cNvPr id="4" name="Content Placeholder 2">
            <a:extLst>
              <a:ext uri="{FF2B5EF4-FFF2-40B4-BE49-F238E27FC236}">
                <a16:creationId xmlns:a16="http://schemas.microsoft.com/office/drawing/2014/main" id="{E290A670-3941-408E-9465-9D1C07010C5E}"/>
              </a:ext>
            </a:extLst>
          </p:cNvPr>
          <p:cNvSpPr txBox="1">
            <a:spLocks/>
          </p:cNvSpPr>
          <p:nvPr/>
        </p:nvSpPr>
        <p:spPr>
          <a:xfrm>
            <a:off x="1301136" y="1804765"/>
            <a:ext cx="10498658" cy="5381110"/>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US" sz="2400" dirty="0">
                <a:latin typeface="Tw Cen MT" panose="020B0602020104020603" pitchFamily="34" charset="0"/>
              </a:rPr>
              <a:t>Some agencies are just food pantries, but some agencies have multiple programs- they might operate a food pantry and distribute TEFAP and CSFP and also operate a soup kitchen. Because we have to track each program in a different way, each program has an agency card and create orders for each program.  </a:t>
            </a:r>
          </a:p>
          <a:p>
            <a:pPr marL="0" indent="0">
              <a:buNone/>
            </a:pPr>
            <a:endParaRPr lang="en-US" sz="2400" dirty="0">
              <a:latin typeface="Tw Cen MT" panose="020B0602020104020603" pitchFamily="34" charset="0"/>
            </a:endParaRPr>
          </a:p>
          <a:p>
            <a:pPr marL="0" indent="0">
              <a:buNone/>
            </a:pPr>
            <a:r>
              <a:rPr lang="en-US" sz="2400" dirty="0">
                <a:latin typeface="Tw Cen MT" panose="020B0602020104020603" pitchFamily="34" charset="0"/>
              </a:rPr>
              <a:t>In this scenario, the one agency will have an order for the food pantry,  one for TEFAP and one for CSFP for soup kitchen. That means, each order could theoretically produce multiple pallets of food that are only half full. </a:t>
            </a:r>
            <a:endParaRPr lang="en-US" sz="2800" dirty="0">
              <a:latin typeface="Tw Cen MT" panose="020B0602020104020603" pitchFamily="34" charset="0"/>
            </a:endParaRPr>
          </a:p>
          <a:p>
            <a:endParaRPr lang="en-US" sz="2600" dirty="0">
              <a:latin typeface="Tw Cen MT" panose="020B0602020104020603" pitchFamily="34" charset="0"/>
            </a:endParaRPr>
          </a:p>
        </p:txBody>
      </p:sp>
    </p:spTree>
    <p:extLst>
      <p:ext uri="{BB962C8B-B14F-4D97-AF65-F5344CB8AC3E}">
        <p14:creationId xmlns:p14="http://schemas.microsoft.com/office/powerpoint/2010/main" val="1976094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A pile of stuffed animals&#10;&#10;Description automatically generated">
            <a:extLst>
              <a:ext uri="{FF2B5EF4-FFF2-40B4-BE49-F238E27FC236}">
                <a16:creationId xmlns:a16="http://schemas.microsoft.com/office/drawing/2014/main" id="{14940F25-08C7-4268-B937-AD90F39EAAA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 y="10"/>
            <a:ext cx="12191695" cy="6857990"/>
          </a:xfrm>
          <a:prstGeom prst="rect">
            <a:avLst/>
          </a:prstGeom>
        </p:spPr>
      </p:pic>
      <p:sp>
        <p:nvSpPr>
          <p:cNvPr id="17" name="Rectangle 16">
            <a:extLst>
              <a:ext uri="{FF2B5EF4-FFF2-40B4-BE49-F238E27FC236}">
                <a16:creationId xmlns:a16="http://schemas.microsoft.com/office/drawing/2014/main" id="{368B8211-0B9F-4516-8771-3316E00DB9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1643" y="636753"/>
            <a:ext cx="8299435"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464AA1-31B3-4558-A076-8CA67EC6721C}"/>
              </a:ext>
            </a:extLst>
          </p:cNvPr>
          <p:cNvSpPr>
            <a:spLocks noGrp="1"/>
          </p:cNvSpPr>
          <p:nvPr>
            <p:ph type="title"/>
          </p:nvPr>
        </p:nvSpPr>
        <p:spPr>
          <a:xfrm>
            <a:off x="4063421" y="804520"/>
            <a:ext cx="6815731" cy="1049235"/>
          </a:xfrm>
        </p:spPr>
        <p:txBody>
          <a:bodyPr>
            <a:normAutofit/>
          </a:bodyPr>
          <a:lstStyle/>
          <a:p>
            <a:r>
              <a:rPr lang="en-US" dirty="0">
                <a:solidFill>
                  <a:srgbClr val="FFFFFE"/>
                </a:solidFill>
                <a:latin typeface="Tw Cen MT" panose="020B0602020104020603" pitchFamily="34" charset="0"/>
              </a:rPr>
              <a:t>ABC’s of Food Banking</a:t>
            </a:r>
          </a:p>
        </p:txBody>
      </p:sp>
      <p:cxnSp>
        <p:nvCxnSpPr>
          <p:cNvPr id="19" name="Straight Connector 18">
            <a:extLst>
              <a:ext uri="{FF2B5EF4-FFF2-40B4-BE49-F238E27FC236}">
                <a16:creationId xmlns:a16="http://schemas.microsoft.com/office/drawing/2014/main" id="{B7582E73-8B46-4A0E-944E-58357C8088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789" y="1847088"/>
            <a:ext cx="6813363" cy="0"/>
          </a:xfrm>
          <a:prstGeom prst="line">
            <a:avLst/>
          </a:prstGeom>
          <a:ln w="31750">
            <a:solidFill>
              <a:srgbClr val="D3AD6F"/>
            </a:solidFill>
          </a:ln>
        </p:spPr>
        <p:style>
          <a:lnRef idx="3">
            <a:schemeClr val="accent1"/>
          </a:lnRef>
          <a:fillRef idx="0">
            <a:schemeClr val="accent1"/>
          </a:fillRef>
          <a:effectRef idx="2">
            <a:schemeClr val="accent1"/>
          </a:effectRef>
          <a:fontRef idx="minor">
            <a:schemeClr val="tx1"/>
          </a:fontRef>
        </p:style>
      </p:cxnSp>
      <p:sp>
        <p:nvSpPr>
          <p:cNvPr id="3" name="Content Placeholder 2">
            <a:extLst>
              <a:ext uri="{FF2B5EF4-FFF2-40B4-BE49-F238E27FC236}">
                <a16:creationId xmlns:a16="http://schemas.microsoft.com/office/drawing/2014/main" id="{48ADE9FD-B353-43E8-AE03-EE77109F3E44}"/>
              </a:ext>
            </a:extLst>
          </p:cNvPr>
          <p:cNvSpPr>
            <a:spLocks noGrp="1"/>
          </p:cNvSpPr>
          <p:nvPr>
            <p:ph idx="1"/>
          </p:nvPr>
        </p:nvSpPr>
        <p:spPr>
          <a:xfrm>
            <a:off x="4063421" y="2015733"/>
            <a:ext cx="6815731" cy="4021267"/>
          </a:xfrm>
        </p:spPr>
        <p:txBody>
          <a:bodyPr>
            <a:normAutofit/>
          </a:bodyPr>
          <a:lstStyle/>
          <a:p>
            <a:pPr>
              <a:buClr>
                <a:srgbClr val="D3AD6F"/>
              </a:buClr>
            </a:pPr>
            <a:r>
              <a:rPr lang="en-US" dirty="0">
                <a:solidFill>
                  <a:srgbClr val="FFFFFE"/>
                </a:solidFill>
                <a:latin typeface="Tw Cen MT" panose="020B0602020104020603" pitchFamily="34" charset="0"/>
              </a:rPr>
              <a:t>Member of Feeding America and Feeding Colorado</a:t>
            </a:r>
          </a:p>
          <a:p>
            <a:pPr>
              <a:buClr>
                <a:srgbClr val="D3AD6F"/>
              </a:buClr>
            </a:pPr>
            <a:r>
              <a:rPr lang="en-US" dirty="0">
                <a:solidFill>
                  <a:srgbClr val="FFFFFE"/>
                </a:solidFill>
                <a:latin typeface="Tw Cen MT" panose="020B0602020104020603" pitchFamily="34" charset="0"/>
              </a:rPr>
              <a:t>Where do we get our food? </a:t>
            </a:r>
          </a:p>
          <a:p>
            <a:pPr lvl="1">
              <a:buClr>
                <a:srgbClr val="D3AD6F"/>
              </a:buClr>
            </a:pPr>
            <a:r>
              <a:rPr lang="en-US" dirty="0">
                <a:solidFill>
                  <a:srgbClr val="FFFFFE"/>
                </a:solidFill>
                <a:latin typeface="Tw Cen MT" panose="020B0602020104020603" pitchFamily="34" charset="0"/>
              </a:rPr>
              <a:t>Feeding America (national manufactures and growers)</a:t>
            </a:r>
          </a:p>
          <a:p>
            <a:pPr lvl="1">
              <a:buClr>
                <a:srgbClr val="D3AD6F"/>
              </a:buClr>
            </a:pPr>
            <a:r>
              <a:rPr lang="en-US" dirty="0">
                <a:solidFill>
                  <a:srgbClr val="FFFFFE"/>
                </a:solidFill>
                <a:latin typeface="Tw Cen MT" panose="020B0602020104020603" pitchFamily="34" charset="0"/>
              </a:rPr>
              <a:t>Food Rescue (grocery stores, restaurants, local farmers)</a:t>
            </a:r>
          </a:p>
          <a:p>
            <a:pPr lvl="1">
              <a:buClr>
                <a:srgbClr val="D3AD6F"/>
              </a:buClr>
            </a:pPr>
            <a:r>
              <a:rPr lang="en-US" dirty="0">
                <a:solidFill>
                  <a:srgbClr val="FFFFFE"/>
                </a:solidFill>
                <a:latin typeface="Tw Cen MT" panose="020B0602020104020603" pitchFamily="34" charset="0"/>
              </a:rPr>
              <a:t>Community Food Drives</a:t>
            </a:r>
          </a:p>
          <a:p>
            <a:pPr lvl="1">
              <a:buClr>
                <a:srgbClr val="D3AD6F"/>
              </a:buClr>
            </a:pPr>
            <a:r>
              <a:rPr lang="en-US" dirty="0">
                <a:solidFill>
                  <a:srgbClr val="FFFFFE"/>
                </a:solidFill>
                <a:latin typeface="Tw Cen MT" panose="020B0602020104020603" pitchFamily="34" charset="0"/>
              </a:rPr>
              <a:t>Purchased Food</a:t>
            </a:r>
          </a:p>
          <a:p>
            <a:pPr lvl="1">
              <a:buClr>
                <a:srgbClr val="D3AD6F"/>
              </a:buClr>
            </a:pPr>
            <a:r>
              <a:rPr lang="en-US" dirty="0">
                <a:solidFill>
                  <a:srgbClr val="FFFFFE"/>
                </a:solidFill>
                <a:latin typeface="Tw Cen MT" panose="020B0602020104020603" pitchFamily="34" charset="0"/>
              </a:rPr>
              <a:t>USDA Programs</a:t>
            </a:r>
          </a:p>
          <a:p>
            <a:pPr lvl="1">
              <a:buClr>
                <a:srgbClr val="D3AD6F"/>
              </a:buClr>
            </a:pPr>
            <a:r>
              <a:rPr lang="en-US" dirty="0">
                <a:solidFill>
                  <a:srgbClr val="FFFFFE"/>
                </a:solidFill>
                <a:latin typeface="Tw Cen MT" panose="020B0602020104020603" pitchFamily="34" charset="0"/>
              </a:rPr>
              <a:t>Other Food Banks within the Feeding America Network</a:t>
            </a:r>
          </a:p>
          <a:p>
            <a:pPr lvl="1">
              <a:buClr>
                <a:srgbClr val="D3AD6F"/>
              </a:buClr>
            </a:pPr>
            <a:endParaRPr lang="en-US" dirty="0">
              <a:solidFill>
                <a:srgbClr val="FFFFFE"/>
              </a:solidFill>
              <a:latin typeface="Tw Cen MT" panose="020B0602020104020603" pitchFamily="34" charset="0"/>
            </a:endParaRPr>
          </a:p>
        </p:txBody>
      </p:sp>
    </p:spTree>
    <p:extLst>
      <p:ext uri="{BB962C8B-B14F-4D97-AF65-F5344CB8AC3E}">
        <p14:creationId xmlns:p14="http://schemas.microsoft.com/office/powerpoint/2010/main" val="1554483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BEFDA1A-2A01-4C29-A5D0-AE6F050D07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old, stacked, green, truck&#10;&#10;Description automatically generated">
            <a:extLst>
              <a:ext uri="{FF2B5EF4-FFF2-40B4-BE49-F238E27FC236}">
                <a16:creationId xmlns:a16="http://schemas.microsoft.com/office/drawing/2014/main" id="{207DDDA4-BED5-42E0-A17F-49931C2198AD}"/>
              </a:ext>
            </a:extLst>
          </p:cNvPr>
          <p:cNvPicPr>
            <a:picLocks noChangeAspect="1"/>
          </p:cNvPicPr>
          <p:nvPr/>
        </p:nvPicPr>
        <p:blipFill rotWithShape="1">
          <a:blip r:embed="rId3" cstate="email">
            <a:duotone>
              <a:schemeClr val="bg2">
                <a:shade val="45000"/>
                <a:satMod val="135000"/>
              </a:schemeClr>
              <a:prstClr val="white"/>
            </a:duotone>
            <a:alphaModFix amt="50000"/>
            <a:extLst>
              <a:ext uri="{28A0092B-C50C-407E-A947-70E740481C1C}">
                <a14:useLocalDpi xmlns:a14="http://schemas.microsoft.com/office/drawing/2010/main"/>
              </a:ext>
            </a:extLst>
          </a:blip>
          <a:srcRect r="-1"/>
          <a:stretch/>
        </p:blipFill>
        <p:spPr>
          <a:xfrm>
            <a:off x="305" y="10"/>
            <a:ext cx="12191695" cy="6857990"/>
          </a:xfrm>
          <a:prstGeom prst="rect">
            <a:avLst/>
          </a:prstGeom>
        </p:spPr>
      </p:pic>
      <p:cxnSp>
        <p:nvCxnSpPr>
          <p:cNvPr id="12" name="Straight Connector 11">
            <a:extLst>
              <a:ext uri="{FF2B5EF4-FFF2-40B4-BE49-F238E27FC236}">
                <a16:creationId xmlns:a16="http://schemas.microsoft.com/office/drawing/2014/main" id="{17FD20E5-30AF-47B9-9256-2E8E904CBB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82030032-15D2-4FEB-B0E3-EECCFB9F1908}"/>
              </a:ext>
            </a:extLst>
          </p:cNvPr>
          <p:cNvSpPr>
            <a:spLocks noGrp="1"/>
          </p:cNvSpPr>
          <p:nvPr>
            <p:ph type="title"/>
          </p:nvPr>
        </p:nvSpPr>
        <p:spPr>
          <a:xfrm>
            <a:off x="1451579" y="804519"/>
            <a:ext cx="9603275" cy="1049235"/>
          </a:xfrm>
        </p:spPr>
        <p:txBody>
          <a:bodyPr>
            <a:normAutofit/>
          </a:bodyPr>
          <a:lstStyle/>
          <a:p>
            <a:r>
              <a:rPr lang="en-US" dirty="0">
                <a:latin typeface="Tw Cen MT" panose="020B0602020104020603" pitchFamily="34" charset="0"/>
              </a:rPr>
              <a:t>TEFAP Allocation</a:t>
            </a:r>
          </a:p>
        </p:txBody>
      </p:sp>
      <p:sp>
        <p:nvSpPr>
          <p:cNvPr id="14" name="Rectangle 13">
            <a:extLst>
              <a:ext uri="{FF2B5EF4-FFF2-40B4-BE49-F238E27FC236}">
                <a16:creationId xmlns:a16="http://schemas.microsoft.com/office/drawing/2014/main" id="{279D3810-B86F-4009-84EC-DE0FEABD6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A0CC5D3-D0FB-405F-BC7D-8A6761E889FF}"/>
              </a:ext>
            </a:extLst>
          </p:cNvPr>
          <p:cNvSpPr>
            <a:spLocks noGrp="1"/>
          </p:cNvSpPr>
          <p:nvPr>
            <p:ph idx="1"/>
          </p:nvPr>
        </p:nvSpPr>
        <p:spPr>
          <a:xfrm>
            <a:off x="1451579" y="2015732"/>
            <a:ext cx="9603275" cy="3450613"/>
          </a:xfrm>
        </p:spPr>
        <p:txBody>
          <a:bodyPr>
            <a:normAutofit/>
          </a:bodyPr>
          <a:lstStyle/>
          <a:p>
            <a:r>
              <a:rPr lang="en-US" dirty="0">
                <a:latin typeface="Tw Cen MT" panose="020B0602020104020603" pitchFamily="34" charset="0"/>
              </a:rPr>
              <a:t>TEFAP: Programs Manager (Tabi Rackley) allocates food to our partners who have agreed to take this product. The inventory that we have is fairly allocated through an Access Database, an email is sent to the partners informing them of their allocation and they either </a:t>
            </a:r>
            <a:r>
              <a:rPr lang="en-US" b="1" i="1" dirty="0">
                <a:latin typeface="Tw Cen MT" panose="020B0602020104020603" pitchFamily="34" charset="0"/>
              </a:rPr>
              <a:t>accept</a:t>
            </a:r>
            <a:r>
              <a:rPr lang="en-US" dirty="0">
                <a:latin typeface="Tw Cen MT" panose="020B0602020104020603" pitchFamily="34" charset="0"/>
              </a:rPr>
              <a:t> or </a:t>
            </a:r>
            <a:r>
              <a:rPr lang="en-US" b="1" i="1" dirty="0">
                <a:latin typeface="Tw Cen MT" panose="020B0602020104020603" pitchFamily="34" charset="0"/>
              </a:rPr>
              <a:t>refuse</a:t>
            </a:r>
            <a:r>
              <a:rPr lang="en-US" dirty="0">
                <a:latin typeface="Tw Cen MT" panose="020B0602020104020603" pitchFamily="34" charset="0"/>
              </a:rPr>
              <a:t> the product and quantities noted. </a:t>
            </a:r>
          </a:p>
          <a:p>
            <a:r>
              <a:rPr lang="en-US" dirty="0">
                <a:latin typeface="Tw Cen MT" panose="020B0602020104020603" pitchFamily="34" charset="0"/>
              </a:rPr>
              <a:t>Partner Agency returns allocation with notations, via email and a volunteer places the order in Ceres. </a:t>
            </a:r>
          </a:p>
          <a:p>
            <a:endParaRPr lang="en-US" dirty="0"/>
          </a:p>
          <a:p>
            <a:pPr marL="0" indent="0">
              <a:buNone/>
            </a:pPr>
            <a:endParaRPr lang="en-US" dirty="0"/>
          </a:p>
        </p:txBody>
      </p:sp>
      <p:pic>
        <p:nvPicPr>
          <p:cNvPr id="16" name="Picture 15">
            <a:extLst>
              <a:ext uri="{FF2B5EF4-FFF2-40B4-BE49-F238E27FC236}">
                <a16:creationId xmlns:a16="http://schemas.microsoft.com/office/drawing/2014/main" id="{C33612A4-0B77-4479-B2AA-F178599550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8" name="Straight Connector 17">
            <a:extLst>
              <a:ext uri="{FF2B5EF4-FFF2-40B4-BE49-F238E27FC236}">
                <a16:creationId xmlns:a16="http://schemas.microsoft.com/office/drawing/2014/main" id="{078A367A-3E83-4B48-A0F7-43FBE33328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9386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BEFDA1A-2A01-4C29-A5D0-AE6F050D07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sitting at a beach&#10;&#10;Description automatically generated">
            <a:extLst>
              <a:ext uri="{FF2B5EF4-FFF2-40B4-BE49-F238E27FC236}">
                <a16:creationId xmlns:a16="http://schemas.microsoft.com/office/drawing/2014/main" id="{F6445300-E61E-441E-85B7-EFB830C2EB24}"/>
              </a:ext>
            </a:extLst>
          </p:cNvPr>
          <p:cNvPicPr>
            <a:picLocks noChangeAspect="1"/>
          </p:cNvPicPr>
          <p:nvPr/>
        </p:nvPicPr>
        <p:blipFill rotWithShape="1">
          <a:blip r:embed="rId3" cstate="email">
            <a:duotone>
              <a:schemeClr val="bg2">
                <a:shade val="45000"/>
                <a:satMod val="135000"/>
              </a:schemeClr>
              <a:prstClr val="white"/>
            </a:duotone>
            <a:alphaModFix amt="50000"/>
            <a:extLst>
              <a:ext uri="{28A0092B-C50C-407E-A947-70E740481C1C}">
                <a14:useLocalDpi xmlns:a14="http://schemas.microsoft.com/office/drawing/2010/main"/>
              </a:ext>
            </a:extLst>
          </a:blip>
          <a:srcRect r="-1" b="-1"/>
          <a:stretch/>
        </p:blipFill>
        <p:spPr>
          <a:xfrm>
            <a:off x="305" y="10"/>
            <a:ext cx="12191695" cy="6857990"/>
          </a:xfrm>
          <a:prstGeom prst="rect">
            <a:avLst/>
          </a:prstGeom>
        </p:spPr>
      </p:pic>
      <p:cxnSp>
        <p:nvCxnSpPr>
          <p:cNvPr id="12" name="Straight Connector 11">
            <a:extLst>
              <a:ext uri="{FF2B5EF4-FFF2-40B4-BE49-F238E27FC236}">
                <a16:creationId xmlns:a16="http://schemas.microsoft.com/office/drawing/2014/main" id="{17FD20E5-30AF-47B9-9256-2E8E904CBB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82030032-15D2-4FEB-B0E3-EECCFB9F1908}"/>
              </a:ext>
            </a:extLst>
          </p:cNvPr>
          <p:cNvSpPr>
            <a:spLocks noGrp="1"/>
          </p:cNvSpPr>
          <p:nvPr>
            <p:ph type="title"/>
          </p:nvPr>
        </p:nvSpPr>
        <p:spPr>
          <a:xfrm>
            <a:off x="1451579" y="804519"/>
            <a:ext cx="9603275" cy="1049235"/>
          </a:xfrm>
        </p:spPr>
        <p:txBody>
          <a:bodyPr>
            <a:normAutofit/>
          </a:bodyPr>
          <a:lstStyle/>
          <a:p>
            <a:r>
              <a:rPr lang="en-US" dirty="0">
                <a:latin typeface="Tw Cen MT" panose="020B0602020104020603" pitchFamily="34" charset="0"/>
              </a:rPr>
              <a:t>Processes specific to programs - Mobile </a:t>
            </a:r>
            <a:br>
              <a:rPr lang="en-US" dirty="0">
                <a:latin typeface="Tw Cen MT" panose="020B0602020104020603" pitchFamily="34" charset="0"/>
              </a:rPr>
            </a:br>
            <a:r>
              <a:rPr lang="en-US" dirty="0">
                <a:latin typeface="Tw Cen MT" panose="020B0602020104020603" pitchFamily="34" charset="0"/>
              </a:rPr>
              <a:t>food pantries</a:t>
            </a:r>
          </a:p>
        </p:txBody>
      </p:sp>
      <p:sp>
        <p:nvSpPr>
          <p:cNvPr id="14" name="Rectangle 13">
            <a:extLst>
              <a:ext uri="{FF2B5EF4-FFF2-40B4-BE49-F238E27FC236}">
                <a16:creationId xmlns:a16="http://schemas.microsoft.com/office/drawing/2014/main" id="{279D3810-B86F-4009-84EC-DE0FEABD6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A0CC5D3-D0FB-405F-BC7D-8A6761E889FF}"/>
              </a:ext>
            </a:extLst>
          </p:cNvPr>
          <p:cNvSpPr>
            <a:spLocks noGrp="1"/>
          </p:cNvSpPr>
          <p:nvPr>
            <p:ph idx="1"/>
          </p:nvPr>
        </p:nvSpPr>
        <p:spPr>
          <a:xfrm>
            <a:off x="1451579" y="2015732"/>
            <a:ext cx="9603275" cy="3450613"/>
          </a:xfrm>
        </p:spPr>
        <p:txBody>
          <a:bodyPr>
            <a:normAutofit/>
          </a:bodyPr>
          <a:lstStyle/>
          <a:p>
            <a:r>
              <a:rPr lang="en-US" dirty="0">
                <a:latin typeface="Tw Cen MT" panose="020B0602020104020603" pitchFamily="34" charset="0"/>
              </a:rPr>
              <a:t>Mobile Food Pantries are managed by the Direct Services Manager (Steven Williams). He places orders well in advance of the mobile, consulting both the pounds budget and the historic numbers of neighbors served through each mobile. Based on inventory availability, the order is placed. </a:t>
            </a:r>
          </a:p>
          <a:p>
            <a:endParaRPr lang="en-US" dirty="0">
              <a:latin typeface="Tw Cen MT" panose="020B0602020104020603" pitchFamily="34" charset="0"/>
            </a:endParaRPr>
          </a:p>
          <a:p>
            <a:r>
              <a:rPr lang="en-US" dirty="0">
                <a:latin typeface="Tw Cen MT" panose="020B0602020104020603" pitchFamily="34" charset="0"/>
              </a:rPr>
              <a:t>Mobile Food Pantries are often a mechanism for us to push out product that we have an abundance of or is short dated. </a:t>
            </a:r>
          </a:p>
          <a:p>
            <a:endParaRPr lang="en-US" dirty="0">
              <a:latin typeface="Tw Cen MT" panose="020B0602020104020603" pitchFamily="34" charset="0"/>
            </a:endParaRPr>
          </a:p>
          <a:p>
            <a:pPr marL="0" indent="0">
              <a:buNone/>
            </a:pPr>
            <a:endParaRPr lang="en-US" dirty="0">
              <a:latin typeface="Tw Cen MT" panose="020B0602020104020603" pitchFamily="34" charset="0"/>
            </a:endParaRPr>
          </a:p>
        </p:txBody>
      </p:sp>
      <p:pic>
        <p:nvPicPr>
          <p:cNvPr id="16" name="Picture 15">
            <a:extLst>
              <a:ext uri="{FF2B5EF4-FFF2-40B4-BE49-F238E27FC236}">
                <a16:creationId xmlns:a16="http://schemas.microsoft.com/office/drawing/2014/main" id="{C33612A4-0B77-4479-B2AA-F178599550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8" name="Straight Connector 17">
            <a:extLst>
              <a:ext uri="{FF2B5EF4-FFF2-40B4-BE49-F238E27FC236}">
                <a16:creationId xmlns:a16="http://schemas.microsoft.com/office/drawing/2014/main" id="{078A367A-3E83-4B48-A0F7-43FBE33328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0191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BEFDA1A-2A01-4C29-A5D0-AE6F050D07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standing around a table&#10;&#10;Description automatically generated">
            <a:extLst>
              <a:ext uri="{FF2B5EF4-FFF2-40B4-BE49-F238E27FC236}">
                <a16:creationId xmlns:a16="http://schemas.microsoft.com/office/drawing/2014/main" id="{B6D347EB-ED8E-4E72-8472-D3788EE446BB}"/>
              </a:ext>
            </a:extLst>
          </p:cNvPr>
          <p:cNvPicPr>
            <a:picLocks noChangeAspect="1"/>
          </p:cNvPicPr>
          <p:nvPr/>
        </p:nvPicPr>
        <p:blipFill rotWithShape="1">
          <a:blip r:embed="rId3" cstate="email">
            <a:duotone>
              <a:schemeClr val="bg2">
                <a:shade val="45000"/>
                <a:satMod val="135000"/>
              </a:schemeClr>
              <a:prstClr val="white"/>
            </a:duotone>
            <a:alphaModFix amt="50000"/>
            <a:extLst>
              <a:ext uri="{28A0092B-C50C-407E-A947-70E740481C1C}">
                <a14:useLocalDpi xmlns:a14="http://schemas.microsoft.com/office/drawing/2010/main"/>
              </a:ext>
            </a:extLst>
          </a:blip>
          <a:srcRect r="-1"/>
          <a:stretch/>
        </p:blipFill>
        <p:spPr>
          <a:xfrm>
            <a:off x="305" y="10"/>
            <a:ext cx="12191695" cy="6857990"/>
          </a:xfrm>
          <a:prstGeom prst="rect">
            <a:avLst/>
          </a:prstGeom>
        </p:spPr>
      </p:pic>
      <p:cxnSp>
        <p:nvCxnSpPr>
          <p:cNvPr id="12" name="Straight Connector 11">
            <a:extLst>
              <a:ext uri="{FF2B5EF4-FFF2-40B4-BE49-F238E27FC236}">
                <a16:creationId xmlns:a16="http://schemas.microsoft.com/office/drawing/2014/main" id="{17FD20E5-30AF-47B9-9256-2E8E904CBB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82030032-15D2-4FEB-B0E3-EECCFB9F1908}"/>
              </a:ext>
            </a:extLst>
          </p:cNvPr>
          <p:cNvSpPr>
            <a:spLocks noGrp="1"/>
          </p:cNvSpPr>
          <p:nvPr>
            <p:ph type="title"/>
          </p:nvPr>
        </p:nvSpPr>
        <p:spPr>
          <a:xfrm>
            <a:off x="1451579" y="804519"/>
            <a:ext cx="9603275" cy="1049235"/>
          </a:xfrm>
        </p:spPr>
        <p:txBody>
          <a:bodyPr>
            <a:normAutofit/>
          </a:bodyPr>
          <a:lstStyle/>
          <a:p>
            <a:r>
              <a:rPr lang="en-US" dirty="0">
                <a:latin typeface="Tw Cen MT" panose="020B0602020104020603" pitchFamily="34" charset="0"/>
              </a:rPr>
              <a:t>Processes specific to programs - CSFP and SHP</a:t>
            </a:r>
          </a:p>
        </p:txBody>
      </p:sp>
      <p:sp>
        <p:nvSpPr>
          <p:cNvPr id="14" name="Rectangle 13">
            <a:extLst>
              <a:ext uri="{FF2B5EF4-FFF2-40B4-BE49-F238E27FC236}">
                <a16:creationId xmlns:a16="http://schemas.microsoft.com/office/drawing/2014/main" id="{279D3810-B86F-4009-84EC-DE0FEABD6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A0CC5D3-D0FB-405F-BC7D-8A6761E889FF}"/>
              </a:ext>
            </a:extLst>
          </p:cNvPr>
          <p:cNvSpPr>
            <a:spLocks noGrp="1"/>
          </p:cNvSpPr>
          <p:nvPr>
            <p:ph idx="1"/>
          </p:nvPr>
        </p:nvSpPr>
        <p:spPr>
          <a:xfrm>
            <a:off x="1451579" y="2015732"/>
            <a:ext cx="9603275" cy="3450613"/>
          </a:xfrm>
        </p:spPr>
        <p:txBody>
          <a:bodyPr>
            <a:normAutofit/>
          </a:bodyPr>
          <a:lstStyle/>
          <a:p>
            <a:endParaRPr lang="en-US" dirty="0">
              <a:latin typeface="Tw Cen MT" panose="020B0602020104020603" pitchFamily="34" charset="0"/>
            </a:endParaRPr>
          </a:p>
          <a:p>
            <a:r>
              <a:rPr lang="en-US" dirty="0">
                <a:latin typeface="Tw Cen MT" panose="020B0602020104020603" pitchFamily="34" charset="0"/>
              </a:rPr>
              <a:t>A “kit” is a box variety of individual items combined into a single box for easy distribution</a:t>
            </a:r>
          </a:p>
          <a:p>
            <a:r>
              <a:rPr lang="en-US" dirty="0">
                <a:latin typeface="Tw Cen MT" panose="020B0602020104020603" pitchFamily="34" charset="0"/>
              </a:rPr>
              <a:t>Kits are distributed primary through the CSFP and SHP programs. </a:t>
            </a:r>
          </a:p>
          <a:p>
            <a:r>
              <a:rPr lang="en-US" dirty="0">
                <a:latin typeface="Tw Cen MT" panose="020B0602020104020603" pitchFamily="34" charset="0"/>
              </a:rPr>
              <a:t>Kitting allows the food bank to take individual units and combine them in a box physically while maintaining accuracy and visibility in the Ceres system. </a:t>
            </a:r>
          </a:p>
          <a:p>
            <a:endParaRPr lang="en-US" dirty="0">
              <a:latin typeface="Tw Cen MT" panose="020B0602020104020603" pitchFamily="34" charset="0"/>
            </a:endParaRPr>
          </a:p>
          <a:p>
            <a:pPr marL="0" indent="0">
              <a:buNone/>
            </a:pPr>
            <a:endParaRPr lang="en-US" dirty="0">
              <a:latin typeface="Tw Cen MT" panose="020B0602020104020603" pitchFamily="34" charset="0"/>
            </a:endParaRPr>
          </a:p>
          <a:p>
            <a:endParaRPr lang="en-US" dirty="0">
              <a:latin typeface="Tw Cen MT" panose="020B0602020104020603" pitchFamily="34" charset="0"/>
            </a:endParaRPr>
          </a:p>
          <a:p>
            <a:pPr marL="0" indent="0">
              <a:buNone/>
            </a:pPr>
            <a:endParaRPr lang="en-US" dirty="0">
              <a:latin typeface="Tw Cen MT" panose="020B0602020104020603" pitchFamily="34" charset="0"/>
            </a:endParaRPr>
          </a:p>
        </p:txBody>
      </p:sp>
      <p:pic>
        <p:nvPicPr>
          <p:cNvPr id="16" name="Picture 15">
            <a:extLst>
              <a:ext uri="{FF2B5EF4-FFF2-40B4-BE49-F238E27FC236}">
                <a16:creationId xmlns:a16="http://schemas.microsoft.com/office/drawing/2014/main" id="{C33612A4-0B77-4479-B2AA-F178599550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8" name="Straight Connector 17">
            <a:extLst>
              <a:ext uri="{FF2B5EF4-FFF2-40B4-BE49-F238E27FC236}">
                <a16:creationId xmlns:a16="http://schemas.microsoft.com/office/drawing/2014/main" id="{078A367A-3E83-4B48-A0F7-43FBE33328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1529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6" name="Straight Connector 15">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0" name="Rectangle 19">
            <a:extLst>
              <a:ext uri="{FF2B5EF4-FFF2-40B4-BE49-F238E27FC236}">
                <a16:creationId xmlns:a16="http://schemas.microsoft.com/office/drawing/2014/main" id="{65513E21-21B0-48DB-8CF1-35E43B33A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he inside of a building&#10;&#10;Description automatically generated">
            <a:extLst>
              <a:ext uri="{FF2B5EF4-FFF2-40B4-BE49-F238E27FC236}">
                <a16:creationId xmlns:a16="http://schemas.microsoft.com/office/drawing/2014/main" id="{F67475DA-11FF-4329-98B5-534BDD165038}"/>
              </a:ext>
            </a:extLst>
          </p:cNvPr>
          <p:cNvPicPr>
            <a:picLocks noChangeAspect="1"/>
          </p:cNvPicPr>
          <p:nvPr/>
        </p:nvPicPr>
        <p:blipFill rotWithShape="1">
          <a:blip r:embed="rId4" cstate="email">
            <a:alphaModFix amt="50000"/>
            <a:extLst>
              <a:ext uri="{28A0092B-C50C-407E-A947-70E740481C1C}">
                <a14:useLocalDpi xmlns:a14="http://schemas.microsoft.com/office/drawing/2010/main"/>
              </a:ext>
            </a:extLst>
          </a:blip>
          <a:srcRect r="-1"/>
          <a:stretch/>
        </p:blipFill>
        <p:spPr>
          <a:xfrm>
            <a:off x="20" y="10"/>
            <a:ext cx="12191675" cy="6857990"/>
          </a:xfrm>
          <a:prstGeom prst="rect">
            <a:avLst/>
          </a:prstGeom>
        </p:spPr>
      </p:pic>
      <p:sp>
        <p:nvSpPr>
          <p:cNvPr id="7" name="Rectangle 6">
            <a:extLst>
              <a:ext uri="{FF2B5EF4-FFF2-40B4-BE49-F238E27FC236}">
                <a16:creationId xmlns:a16="http://schemas.microsoft.com/office/drawing/2014/main" id="{AB97C4C4-B183-4F38-BAC0-AE9C9B69A820}"/>
              </a:ext>
            </a:extLst>
          </p:cNvPr>
          <p:cNvSpPr/>
          <p:nvPr/>
        </p:nvSpPr>
        <p:spPr>
          <a:xfrm>
            <a:off x="4976636" y="992221"/>
            <a:ext cx="6247308" cy="4873558"/>
          </a:xfrm>
          <a:prstGeom prst="rect">
            <a:avLst/>
          </a:prstGeom>
        </p:spPr>
        <p:txBody>
          <a:bodyPr vert="horz" lIns="91440" tIns="45720" rIns="91440" bIns="0" rtlCol="0" anchor="ctr">
            <a:normAutofit/>
          </a:bodyPr>
          <a:lstStyle/>
          <a:p>
            <a:pPr defTabSz="914400">
              <a:lnSpc>
                <a:spcPct val="90000"/>
              </a:lnSpc>
              <a:spcBef>
                <a:spcPct val="0"/>
              </a:spcBef>
              <a:spcAft>
                <a:spcPts val="600"/>
              </a:spcAft>
            </a:pPr>
            <a:r>
              <a:rPr lang="en-US" sz="4800" cap="all" spc="0" dirty="0">
                <a:ln w="0">
                  <a:solidFill>
                    <a:sysClr val="windowText" lastClr="000000"/>
                  </a:solidFill>
                </a:ln>
                <a:latin typeface="Tw Cen MT" panose="020B0602020104020603" pitchFamily="34" charset="0"/>
                <a:ea typeface="+mj-ea"/>
                <a:cs typeface="+mj-cs"/>
              </a:rPr>
              <a:t>All food is now on orders, and ready to be picked. </a:t>
            </a:r>
          </a:p>
        </p:txBody>
      </p:sp>
      <p:cxnSp>
        <p:nvCxnSpPr>
          <p:cNvPr id="22" name="Straight Connector 21">
            <a:extLst>
              <a:ext uri="{FF2B5EF4-FFF2-40B4-BE49-F238E27FC236}">
                <a16:creationId xmlns:a16="http://schemas.microsoft.com/office/drawing/2014/main" id="{580B8A35-DEA7-4D43-9DF8-90B4681D0F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869119"/>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F8D5976-28AF-4585-8DB0-655A7F849076}"/>
              </a:ext>
            </a:extLst>
          </p:cNvPr>
          <p:cNvSpPr txBox="1">
            <a:spLocks/>
          </p:cNvSpPr>
          <p:nvPr/>
        </p:nvSpPr>
        <p:spPr>
          <a:xfrm>
            <a:off x="193103" y="829208"/>
            <a:ext cx="6696133" cy="5662464"/>
          </a:xfrm>
          <a:prstGeom prst="rect">
            <a:avLst/>
          </a:prstGeom>
        </p:spPr>
        <p:txBody>
          <a:bodyPr>
            <a:normAutofit fontScale="92500"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dirty="0">
                <a:latin typeface="Tw Cen MT" panose="020B0602020104020603" pitchFamily="34" charset="0"/>
              </a:rPr>
              <a:t>Pick Sheets are printed by Colorado Springs Distribution Center Manager (</a:t>
            </a:r>
            <a:r>
              <a:rPr lang="en-US" i="1" dirty="0">
                <a:latin typeface="Tw Cen MT" panose="020B0602020104020603" pitchFamily="34" charset="0"/>
              </a:rPr>
              <a:t>Tom Sweet</a:t>
            </a:r>
            <a:r>
              <a:rPr lang="en-US" dirty="0">
                <a:latin typeface="Tw Cen MT" panose="020B0602020104020603" pitchFamily="34" charset="0"/>
              </a:rPr>
              <a:t>) daily at 3pm based on the lead time we’ve established for orders:</a:t>
            </a:r>
          </a:p>
          <a:p>
            <a:pPr lvl="1"/>
            <a:r>
              <a:rPr lang="en-US" dirty="0">
                <a:latin typeface="Tw Cen MT" panose="020B0602020104020603" pitchFamily="34" charset="0"/>
              </a:rPr>
              <a:t>Pick Ups: 2 Business Days</a:t>
            </a:r>
          </a:p>
          <a:p>
            <a:pPr lvl="1"/>
            <a:r>
              <a:rPr lang="en-US" dirty="0">
                <a:latin typeface="Tw Cen MT" panose="020B0602020104020603" pitchFamily="34" charset="0"/>
              </a:rPr>
              <a:t>Deliveries: 6 Business Days</a:t>
            </a:r>
          </a:p>
          <a:p>
            <a:pPr lvl="1"/>
            <a:endParaRPr lang="en-US" dirty="0">
              <a:highlight>
                <a:srgbClr val="FFFF00"/>
              </a:highlight>
              <a:latin typeface="Tw Cen MT" panose="020B0602020104020603" pitchFamily="34" charset="0"/>
            </a:endParaRPr>
          </a:p>
          <a:p>
            <a:pPr marL="0" indent="0">
              <a:buNone/>
            </a:pPr>
            <a:r>
              <a:rPr lang="en-US" dirty="0">
                <a:latin typeface="Tw Cen MT" panose="020B0602020104020603" pitchFamily="34" charset="0"/>
              </a:rPr>
              <a:t>Pick Sheets are put in a hanging file near the pick table for the Distribution Center Associates to work through each day. </a:t>
            </a:r>
          </a:p>
          <a:p>
            <a:pPr marL="0" indent="0">
              <a:buNone/>
            </a:pPr>
            <a:endParaRPr lang="en-US" dirty="0">
              <a:latin typeface="Tw Cen MT" panose="020B0602020104020603" pitchFamily="34" charset="0"/>
            </a:endParaRPr>
          </a:p>
          <a:p>
            <a:pPr marL="0" indent="0">
              <a:buNone/>
            </a:pPr>
            <a:r>
              <a:rPr lang="en-US" dirty="0">
                <a:latin typeface="Tw Cen MT" panose="020B0602020104020603" pitchFamily="34" charset="0"/>
              </a:rPr>
              <a:t>The DCA’s will pick the order and note on the pick ticket where they’ve placed it for staging. </a:t>
            </a:r>
          </a:p>
          <a:p>
            <a:pPr marL="0" indent="0">
              <a:buNone/>
            </a:pPr>
            <a:endParaRPr lang="en-US" dirty="0">
              <a:latin typeface="Tw Cen MT" panose="020B0602020104020603" pitchFamily="34" charset="0"/>
            </a:endParaRPr>
          </a:p>
          <a:p>
            <a:pPr marL="0" indent="0">
              <a:buNone/>
            </a:pPr>
            <a:r>
              <a:rPr lang="en-US" dirty="0">
                <a:latin typeface="Tw Cen MT" panose="020B0602020104020603" pitchFamily="34" charset="0"/>
              </a:rPr>
              <a:t>If it’s a pickup, it will have a white tag on it, and if it’s a delivery, it’ll have a pink tag. </a:t>
            </a:r>
          </a:p>
          <a:p>
            <a:endParaRPr lang="en-US" dirty="0"/>
          </a:p>
          <a:p>
            <a:pPr marL="0" indent="0">
              <a:buFont typeface="Arial" panose="020B0604020202020204" pitchFamily="34" charset="0"/>
              <a:buNone/>
            </a:pPr>
            <a:endParaRPr lang="en-US" sz="1400" dirty="0"/>
          </a:p>
        </p:txBody>
      </p:sp>
      <p:sp>
        <p:nvSpPr>
          <p:cNvPr id="7" name="Title 1">
            <a:extLst>
              <a:ext uri="{FF2B5EF4-FFF2-40B4-BE49-F238E27FC236}">
                <a16:creationId xmlns:a16="http://schemas.microsoft.com/office/drawing/2014/main" id="{BBACEEA3-D196-46AA-B87D-C43F844FC2CC}"/>
              </a:ext>
            </a:extLst>
          </p:cNvPr>
          <p:cNvSpPr txBox="1">
            <a:spLocks/>
          </p:cNvSpPr>
          <p:nvPr/>
        </p:nvSpPr>
        <p:spPr>
          <a:xfrm>
            <a:off x="327037" y="151376"/>
            <a:ext cx="9603275" cy="1049235"/>
          </a:xfrm>
          <a:prstGeom prst="rect">
            <a:avLst/>
          </a:prstGeom>
        </p:spPr>
        <p:txBody>
          <a:bodyPr>
            <a:no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dirty="0">
                <a:latin typeface="Tw Cen MT" panose="020B0602020104020603" pitchFamily="34" charset="0"/>
              </a:rPr>
              <a:t>Pick sheets</a:t>
            </a:r>
          </a:p>
        </p:txBody>
      </p:sp>
      <p:pic>
        <p:nvPicPr>
          <p:cNvPr id="3" name="Picture 2" descr="Table&#10;&#10;Description automatically generated with medium confidence">
            <a:extLst>
              <a:ext uri="{FF2B5EF4-FFF2-40B4-BE49-F238E27FC236}">
                <a16:creationId xmlns:a16="http://schemas.microsoft.com/office/drawing/2014/main" id="{52FD2906-14B1-64D9-81AF-1DECF616F41C}"/>
              </a:ext>
            </a:extLst>
          </p:cNvPr>
          <p:cNvPicPr>
            <a:picLocks noChangeAspect="1"/>
          </p:cNvPicPr>
          <p:nvPr/>
        </p:nvPicPr>
        <p:blipFill>
          <a:blip r:embed="rId3"/>
          <a:stretch>
            <a:fillRect/>
          </a:stretch>
        </p:blipFill>
        <p:spPr>
          <a:xfrm>
            <a:off x="6801958" y="8157"/>
            <a:ext cx="5390042" cy="6858000"/>
          </a:xfrm>
          <a:prstGeom prst="rect">
            <a:avLst/>
          </a:prstGeom>
        </p:spPr>
      </p:pic>
    </p:spTree>
    <p:extLst>
      <p:ext uri="{BB962C8B-B14F-4D97-AF65-F5344CB8AC3E}">
        <p14:creationId xmlns:p14="http://schemas.microsoft.com/office/powerpoint/2010/main" val="22005075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BACEEA3-D196-46AA-B87D-C43F844FC2CC}"/>
              </a:ext>
            </a:extLst>
          </p:cNvPr>
          <p:cNvSpPr txBox="1">
            <a:spLocks/>
          </p:cNvSpPr>
          <p:nvPr/>
        </p:nvSpPr>
        <p:spPr>
          <a:xfrm>
            <a:off x="327037" y="151376"/>
            <a:ext cx="9603275" cy="1049235"/>
          </a:xfrm>
          <a:prstGeom prst="rect">
            <a:avLst/>
          </a:prstGeom>
        </p:spPr>
        <p:txBody>
          <a:bodyPr>
            <a:no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dirty="0">
                <a:latin typeface="Tw Cen MT" panose="020B0602020104020603" pitchFamily="34" charset="0"/>
              </a:rPr>
              <a:t>Manifest-deliveries ONLY</a:t>
            </a:r>
          </a:p>
        </p:txBody>
      </p:sp>
      <p:sp>
        <p:nvSpPr>
          <p:cNvPr id="5" name="Content Placeholder 2">
            <a:extLst>
              <a:ext uri="{FF2B5EF4-FFF2-40B4-BE49-F238E27FC236}">
                <a16:creationId xmlns:a16="http://schemas.microsoft.com/office/drawing/2014/main" id="{78130108-4751-4612-BFCD-F65F260FE109}"/>
              </a:ext>
            </a:extLst>
          </p:cNvPr>
          <p:cNvSpPr txBox="1">
            <a:spLocks/>
          </p:cNvSpPr>
          <p:nvPr/>
        </p:nvSpPr>
        <p:spPr>
          <a:xfrm>
            <a:off x="-62474" y="1004888"/>
            <a:ext cx="2900018" cy="5367514"/>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457200" lvl="1" indent="0">
              <a:buNone/>
            </a:pPr>
            <a:r>
              <a:rPr lang="en-US" sz="2000" dirty="0">
                <a:latin typeface="Tw Cen MT" panose="020B0602020104020603" pitchFamily="34" charset="0"/>
              </a:rPr>
              <a:t>Once an order is picked and is destined for delivery, the pick sheets are given to Accounting Associate (</a:t>
            </a:r>
            <a:r>
              <a:rPr lang="en-US" sz="2000" i="1" dirty="0">
                <a:latin typeface="Tw Cen MT" panose="020B0602020104020603" pitchFamily="34" charset="0"/>
              </a:rPr>
              <a:t>Lisa Baldomero</a:t>
            </a:r>
            <a:r>
              <a:rPr lang="en-US" sz="2000" dirty="0">
                <a:latin typeface="Tw Cen MT" panose="020B0602020104020603" pitchFamily="34" charset="0"/>
              </a:rPr>
              <a:t>) and a manifest is created with the following information.</a:t>
            </a:r>
          </a:p>
          <a:p>
            <a:endParaRPr lang="en-US" dirty="0"/>
          </a:p>
          <a:p>
            <a:pPr marL="0" indent="0">
              <a:buFont typeface="Arial" panose="020B0604020202020204" pitchFamily="34" charset="0"/>
              <a:buNone/>
            </a:pPr>
            <a:endParaRPr lang="en-US" dirty="0"/>
          </a:p>
        </p:txBody>
      </p:sp>
      <p:pic>
        <p:nvPicPr>
          <p:cNvPr id="9" name="Picture 8">
            <a:extLst>
              <a:ext uri="{FF2B5EF4-FFF2-40B4-BE49-F238E27FC236}">
                <a16:creationId xmlns:a16="http://schemas.microsoft.com/office/drawing/2014/main" id="{1403CC7E-8B14-4EE3-9EF2-590B28DDFBE1}"/>
              </a:ext>
            </a:extLst>
          </p:cNvPr>
          <p:cNvPicPr>
            <a:picLocks noChangeAspect="1"/>
          </p:cNvPicPr>
          <p:nvPr/>
        </p:nvPicPr>
        <p:blipFill>
          <a:blip r:embed="rId3"/>
          <a:stretch>
            <a:fillRect/>
          </a:stretch>
        </p:blipFill>
        <p:spPr>
          <a:xfrm>
            <a:off x="2961575" y="768023"/>
            <a:ext cx="9143504" cy="6050564"/>
          </a:xfrm>
          <a:prstGeom prst="rect">
            <a:avLst/>
          </a:prstGeom>
        </p:spPr>
      </p:pic>
    </p:spTree>
    <p:extLst>
      <p:ext uri="{BB962C8B-B14F-4D97-AF65-F5344CB8AC3E}">
        <p14:creationId xmlns:p14="http://schemas.microsoft.com/office/powerpoint/2010/main" val="32303399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BACEEA3-D196-46AA-B87D-C43F844FC2CC}"/>
              </a:ext>
            </a:extLst>
          </p:cNvPr>
          <p:cNvSpPr txBox="1">
            <a:spLocks/>
          </p:cNvSpPr>
          <p:nvPr/>
        </p:nvSpPr>
        <p:spPr>
          <a:xfrm>
            <a:off x="327037" y="151376"/>
            <a:ext cx="9603275" cy="1049235"/>
          </a:xfrm>
          <a:prstGeom prst="rect">
            <a:avLst/>
          </a:prstGeom>
        </p:spPr>
        <p:txBody>
          <a:bodyPr>
            <a:no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dirty="0">
                <a:latin typeface="Tw Cen MT" panose="020B0602020104020603" pitchFamily="34" charset="0"/>
              </a:rPr>
              <a:t>Invoices</a:t>
            </a:r>
            <a:endParaRPr lang="en-US" sz="4000" dirty="0">
              <a:latin typeface="Tw Cen MT" panose="020B0602020104020603" pitchFamily="34" charset="0"/>
            </a:endParaRPr>
          </a:p>
        </p:txBody>
      </p:sp>
      <p:sp>
        <p:nvSpPr>
          <p:cNvPr id="5" name="Content Placeholder 2">
            <a:extLst>
              <a:ext uri="{FF2B5EF4-FFF2-40B4-BE49-F238E27FC236}">
                <a16:creationId xmlns:a16="http://schemas.microsoft.com/office/drawing/2014/main" id="{78130108-4751-4612-BFCD-F65F260FE109}"/>
              </a:ext>
            </a:extLst>
          </p:cNvPr>
          <p:cNvSpPr txBox="1">
            <a:spLocks/>
          </p:cNvSpPr>
          <p:nvPr/>
        </p:nvSpPr>
        <p:spPr>
          <a:xfrm>
            <a:off x="278986" y="1004888"/>
            <a:ext cx="5292607" cy="5381110"/>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lvl="1"/>
            <a:r>
              <a:rPr lang="en-US" sz="2400" b="1" dirty="0">
                <a:latin typeface="Tw Cen MT" panose="020B0602020104020603" pitchFamily="34" charset="0"/>
              </a:rPr>
              <a:t>Pick Ups</a:t>
            </a:r>
            <a:r>
              <a:rPr lang="en-US" sz="2400" dirty="0">
                <a:latin typeface="Tw Cen MT" panose="020B0602020104020603" pitchFamily="34" charset="0"/>
              </a:rPr>
              <a:t>: Agency Check Out Volunteers retrieve from pick table area, create invoice once agency comes to pick it up. </a:t>
            </a:r>
            <a:endParaRPr lang="en-US" sz="2400" dirty="0">
              <a:highlight>
                <a:srgbClr val="00FFFF"/>
              </a:highlight>
              <a:latin typeface="Tw Cen MT" panose="020B0602020104020603" pitchFamily="34" charset="0"/>
            </a:endParaRPr>
          </a:p>
          <a:p>
            <a:pPr lvl="1"/>
            <a:endParaRPr lang="en-US" sz="2400" b="1" dirty="0">
              <a:highlight>
                <a:srgbClr val="00FFFF"/>
              </a:highlight>
              <a:latin typeface="Tw Cen MT" panose="020B0602020104020603" pitchFamily="34" charset="0"/>
            </a:endParaRPr>
          </a:p>
          <a:p>
            <a:pPr lvl="1"/>
            <a:r>
              <a:rPr lang="en-US" sz="2400" b="1" dirty="0">
                <a:latin typeface="Tw Cen MT" panose="020B0602020104020603" pitchFamily="34" charset="0"/>
              </a:rPr>
              <a:t>Delivery:</a:t>
            </a:r>
            <a:r>
              <a:rPr lang="en-US" sz="2400" dirty="0">
                <a:latin typeface="Tw Cen MT" panose="020B0602020104020603" pitchFamily="34" charset="0"/>
              </a:rPr>
              <a:t>  Accounting Associate, while generating the manifest, generates the invoice. </a:t>
            </a:r>
          </a:p>
          <a:p>
            <a:pPr marL="0" indent="0">
              <a:buNone/>
            </a:pPr>
            <a:endParaRPr lang="en-US" dirty="0"/>
          </a:p>
          <a:p>
            <a:pPr marL="0" indent="0">
              <a:buFont typeface="Arial" panose="020B0604020202020204" pitchFamily="34" charset="0"/>
              <a:buNone/>
            </a:pPr>
            <a:endParaRPr lang="en-US" dirty="0"/>
          </a:p>
        </p:txBody>
      </p:sp>
      <p:pic>
        <p:nvPicPr>
          <p:cNvPr id="4" name="Picture 3" descr="A picture containing diagram&#10;&#10;Description automatically generated">
            <a:extLst>
              <a:ext uri="{FF2B5EF4-FFF2-40B4-BE49-F238E27FC236}">
                <a16:creationId xmlns:a16="http://schemas.microsoft.com/office/drawing/2014/main" id="{2354224F-C067-BE33-3EDC-F0530F090E21}"/>
              </a:ext>
            </a:extLst>
          </p:cNvPr>
          <p:cNvPicPr>
            <a:picLocks noChangeAspect="1"/>
          </p:cNvPicPr>
          <p:nvPr/>
        </p:nvPicPr>
        <p:blipFill>
          <a:blip r:embed="rId3"/>
          <a:stretch>
            <a:fillRect/>
          </a:stretch>
        </p:blipFill>
        <p:spPr>
          <a:xfrm>
            <a:off x="6881369" y="0"/>
            <a:ext cx="5310631" cy="6858000"/>
          </a:xfrm>
          <a:prstGeom prst="rect">
            <a:avLst/>
          </a:prstGeom>
        </p:spPr>
      </p:pic>
    </p:spTree>
    <p:extLst>
      <p:ext uri="{BB962C8B-B14F-4D97-AF65-F5344CB8AC3E}">
        <p14:creationId xmlns:p14="http://schemas.microsoft.com/office/powerpoint/2010/main" val="3500108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306B1-BDE5-4215-A6F1-E785A615756D}"/>
              </a:ext>
            </a:extLst>
          </p:cNvPr>
          <p:cNvSpPr>
            <a:spLocks noGrp="1"/>
          </p:cNvSpPr>
          <p:nvPr>
            <p:ph type="title"/>
          </p:nvPr>
        </p:nvSpPr>
        <p:spPr/>
        <p:txBody>
          <a:bodyPr/>
          <a:lstStyle/>
          <a:p>
            <a:r>
              <a:rPr lang="en-US" sz="3200" dirty="0">
                <a:latin typeface="Tw Cen MT" panose="020B0602020104020603" pitchFamily="34" charset="0"/>
              </a:rPr>
              <a:t>Pick Sheet, Manifest and invoice</a:t>
            </a:r>
            <a:endParaRPr lang="en-US" dirty="0">
              <a:latin typeface="Tw Cen MT" panose="020B0602020104020603" pitchFamily="34" charset="0"/>
            </a:endParaRPr>
          </a:p>
        </p:txBody>
      </p:sp>
      <p:sp>
        <p:nvSpPr>
          <p:cNvPr id="3" name="Content Placeholder 2">
            <a:extLst>
              <a:ext uri="{FF2B5EF4-FFF2-40B4-BE49-F238E27FC236}">
                <a16:creationId xmlns:a16="http://schemas.microsoft.com/office/drawing/2014/main" id="{99F6819B-6889-4582-95D2-CFA0366B8BC7}"/>
              </a:ext>
            </a:extLst>
          </p:cNvPr>
          <p:cNvSpPr>
            <a:spLocks noGrp="1"/>
          </p:cNvSpPr>
          <p:nvPr>
            <p:ph sz="half" idx="1"/>
          </p:nvPr>
        </p:nvSpPr>
        <p:spPr/>
        <p:txBody>
          <a:bodyPr>
            <a:normAutofit fontScale="85000" lnSpcReduction="10000"/>
          </a:bodyPr>
          <a:lstStyle/>
          <a:p>
            <a:pPr marL="0" indent="0">
              <a:buNone/>
            </a:pPr>
            <a:r>
              <a:rPr lang="en-US" sz="2800" b="1" dirty="0">
                <a:latin typeface="Tw Cen MT" panose="020B0602020104020603" pitchFamily="34" charset="0"/>
              </a:rPr>
              <a:t>PICK UPS</a:t>
            </a:r>
          </a:p>
          <a:p>
            <a:r>
              <a:rPr lang="en-US" dirty="0">
                <a:latin typeface="Tw Cen MT" panose="020B0602020104020603" pitchFamily="34" charset="0"/>
              </a:rPr>
              <a:t>Agency Check Out Volunteers generate invoice after pickup and have agency sign pick sheet. </a:t>
            </a:r>
          </a:p>
          <a:p>
            <a:endParaRPr lang="en-US" dirty="0">
              <a:latin typeface="Tw Cen MT" panose="020B0602020104020603" pitchFamily="34" charset="0"/>
            </a:endParaRPr>
          </a:p>
          <a:p>
            <a:r>
              <a:rPr lang="en-US" dirty="0">
                <a:latin typeface="Tw Cen MT" panose="020B0602020104020603" pitchFamily="34" charset="0"/>
              </a:rPr>
              <a:t>Invoice is married with the pick sheet.</a:t>
            </a:r>
          </a:p>
          <a:p>
            <a:endParaRPr lang="en-US" dirty="0"/>
          </a:p>
        </p:txBody>
      </p:sp>
      <p:sp>
        <p:nvSpPr>
          <p:cNvPr id="4" name="Content Placeholder 3">
            <a:extLst>
              <a:ext uri="{FF2B5EF4-FFF2-40B4-BE49-F238E27FC236}">
                <a16:creationId xmlns:a16="http://schemas.microsoft.com/office/drawing/2014/main" id="{BB675DB4-A44C-4EC2-887A-8D263A6186EF}"/>
              </a:ext>
            </a:extLst>
          </p:cNvPr>
          <p:cNvSpPr>
            <a:spLocks noGrp="1"/>
          </p:cNvSpPr>
          <p:nvPr>
            <p:ph sz="half" idx="2"/>
          </p:nvPr>
        </p:nvSpPr>
        <p:spPr>
          <a:xfrm>
            <a:off x="6413771" y="2017343"/>
            <a:ext cx="4645152" cy="4035768"/>
          </a:xfrm>
        </p:spPr>
        <p:txBody>
          <a:bodyPr>
            <a:normAutofit fontScale="85000" lnSpcReduction="10000"/>
          </a:bodyPr>
          <a:lstStyle/>
          <a:p>
            <a:pPr marL="0" indent="0">
              <a:buNone/>
            </a:pPr>
            <a:r>
              <a:rPr lang="en-US" sz="2800" b="1" dirty="0">
                <a:latin typeface="Tw Cen MT" panose="020B0602020104020603" pitchFamily="34" charset="0"/>
              </a:rPr>
              <a:t>DELIVERIES</a:t>
            </a:r>
          </a:p>
          <a:p>
            <a:r>
              <a:rPr lang="en-US" dirty="0">
                <a:latin typeface="Tw Cen MT" panose="020B0602020104020603" pitchFamily="34" charset="0"/>
              </a:rPr>
              <a:t>Pick sheet, manifest and invoice are given to Transportation Manager (</a:t>
            </a:r>
            <a:r>
              <a:rPr lang="en-US" i="1" dirty="0">
                <a:latin typeface="Tw Cen MT" panose="020B0602020104020603" pitchFamily="34" charset="0"/>
              </a:rPr>
              <a:t>Wil Embry</a:t>
            </a:r>
            <a:r>
              <a:rPr lang="en-US" dirty="0">
                <a:latin typeface="Tw Cen MT" panose="020B0602020104020603" pitchFamily="34" charset="0"/>
              </a:rPr>
              <a:t>). The invoice and manifests are given to the Over the Road Drivers (</a:t>
            </a:r>
            <a:r>
              <a:rPr lang="en-US" i="1" dirty="0">
                <a:latin typeface="Tw Cen MT" panose="020B0602020104020603" pitchFamily="34" charset="0"/>
              </a:rPr>
              <a:t>Taylore Thomas, Scott Clipner, Denny Toner, Mike Kinzie, Lawanna Whittington</a:t>
            </a:r>
            <a:r>
              <a:rPr lang="en-US" dirty="0">
                <a:latin typeface="Tw Cen MT" panose="020B0602020104020603" pitchFamily="34" charset="0"/>
              </a:rPr>
              <a:t>). Invoices are signed by agency at time of delivery. </a:t>
            </a:r>
          </a:p>
          <a:p>
            <a:endParaRPr lang="en-US" dirty="0">
              <a:latin typeface="Tw Cen MT" panose="020B0602020104020603" pitchFamily="34" charset="0"/>
            </a:endParaRPr>
          </a:p>
          <a:p>
            <a:r>
              <a:rPr lang="en-US" dirty="0">
                <a:latin typeface="Tw Cen MT" panose="020B0602020104020603" pitchFamily="34" charset="0"/>
              </a:rPr>
              <a:t>Upon return, OTR will give signed invoice back to Transportation Manager and is married back with the pick sheet. </a:t>
            </a:r>
          </a:p>
        </p:txBody>
      </p:sp>
    </p:spTree>
    <p:extLst>
      <p:ext uri="{BB962C8B-B14F-4D97-AF65-F5344CB8AC3E}">
        <p14:creationId xmlns:p14="http://schemas.microsoft.com/office/powerpoint/2010/main" val="2739185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306B1-BDE5-4215-A6F1-E785A615756D}"/>
              </a:ext>
            </a:extLst>
          </p:cNvPr>
          <p:cNvSpPr>
            <a:spLocks noGrp="1"/>
          </p:cNvSpPr>
          <p:nvPr>
            <p:ph type="title"/>
          </p:nvPr>
        </p:nvSpPr>
        <p:spPr/>
        <p:txBody>
          <a:bodyPr/>
          <a:lstStyle/>
          <a:p>
            <a:r>
              <a:rPr lang="en-US" sz="3200" dirty="0">
                <a:latin typeface="Tw Cen MT" panose="020B0602020104020603" pitchFamily="34" charset="0"/>
              </a:rPr>
              <a:t>Pick Sheet, Manifest and invoice</a:t>
            </a:r>
            <a:endParaRPr lang="en-US" dirty="0">
              <a:latin typeface="Tw Cen MT" panose="020B0602020104020603" pitchFamily="34" charset="0"/>
            </a:endParaRPr>
          </a:p>
        </p:txBody>
      </p:sp>
      <p:sp>
        <p:nvSpPr>
          <p:cNvPr id="5" name="TextBox 4">
            <a:extLst>
              <a:ext uri="{FF2B5EF4-FFF2-40B4-BE49-F238E27FC236}">
                <a16:creationId xmlns:a16="http://schemas.microsoft.com/office/drawing/2014/main" id="{5DA8F398-EE0C-40C7-A1D7-13633C0497D8}"/>
              </a:ext>
            </a:extLst>
          </p:cNvPr>
          <p:cNvSpPr txBox="1"/>
          <p:nvPr/>
        </p:nvSpPr>
        <p:spPr>
          <a:xfrm>
            <a:off x="1449217" y="2131485"/>
            <a:ext cx="9101887" cy="2862322"/>
          </a:xfrm>
          <a:prstGeom prst="rect">
            <a:avLst/>
          </a:prstGeom>
          <a:noFill/>
        </p:spPr>
        <p:txBody>
          <a:bodyPr wrap="square" rtlCol="0">
            <a:spAutoFit/>
          </a:bodyPr>
          <a:lstStyle/>
          <a:p>
            <a:r>
              <a:rPr lang="en-US" sz="2000" dirty="0">
                <a:latin typeface="Tw Cen MT" panose="020B0602020104020603" pitchFamily="34" charset="0"/>
              </a:rPr>
              <a:t>Invoices and Pick Sheets in both scenarios are audited by volunteers to ensure that pounds were accurately recorded. If errors (overage/shortage) are found,  separate processes are followed. </a:t>
            </a:r>
          </a:p>
          <a:p>
            <a:endParaRPr lang="en-US" sz="2000" dirty="0">
              <a:latin typeface="Tw Cen MT" panose="020B0602020104020603" pitchFamily="34" charset="0"/>
            </a:endParaRPr>
          </a:p>
          <a:p>
            <a:r>
              <a:rPr lang="en-US" sz="2000" dirty="0">
                <a:latin typeface="Tw Cen MT" panose="020B0602020104020603" pitchFamily="34" charset="0"/>
              </a:rPr>
              <a:t>Overage: Agency Return Order is completed, if it’s a shortage, a supplemental order is created. Once the first audit is completed, items are filed on mezzanine.</a:t>
            </a:r>
          </a:p>
          <a:p>
            <a:endParaRPr lang="en-US" sz="2000" dirty="0">
              <a:latin typeface="Tw Cen MT" panose="020B0602020104020603" pitchFamily="34" charset="0"/>
            </a:endParaRPr>
          </a:p>
          <a:p>
            <a:r>
              <a:rPr lang="en-US" sz="2000" dirty="0">
                <a:latin typeface="Tw Cen MT" panose="020B0602020104020603" pitchFamily="34" charset="0"/>
              </a:rPr>
              <a:t> A second audit is conducted at month end to ensure that all Agency Orders are present according to master agency order list. </a:t>
            </a:r>
          </a:p>
        </p:txBody>
      </p:sp>
    </p:spTree>
    <p:extLst>
      <p:ext uri="{BB962C8B-B14F-4D97-AF65-F5344CB8AC3E}">
        <p14:creationId xmlns:p14="http://schemas.microsoft.com/office/powerpoint/2010/main" val="28509815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6" name="Straight Connector 15">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0" name="Rectangle 19">
            <a:extLst>
              <a:ext uri="{FF2B5EF4-FFF2-40B4-BE49-F238E27FC236}">
                <a16:creationId xmlns:a16="http://schemas.microsoft.com/office/drawing/2014/main" id="{65513E21-21B0-48DB-8CF1-35E43B33A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he inside of a building&#10;&#10;Description automatically generated">
            <a:extLst>
              <a:ext uri="{FF2B5EF4-FFF2-40B4-BE49-F238E27FC236}">
                <a16:creationId xmlns:a16="http://schemas.microsoft.com/office/drawing/2014/main" id="{F67475DA-11FF-4329-98B5-534BDD165038}"/>
              </a:ext>
            </a:extLst>
          </p:cNvPr>
          <p:cNvPicPr>
            <a:picLocks noChangeAspect="1"/>
          </p:cNvPicPr>
          <p:nvPr/>
        </p:nvPicPr>
        <p:blipFill rotWithShape="1">
          <a:blip r:embed="rId4" cstate="email">
            <a:alphaModFix amt="50000"/>
            <a:extLst>
              <a:ext uri="{28A0092B-C50C-407E-A947-70E740481C1C}">
                <a14:useLocalDpi xmlns:a14="http://schemas.microsoft.com/office/drawing/2010/main"/>
              </a:ext>
            </a:extLst>
          </a:blip>
          <a:srcRect r="-1"/>
          <a:stretch/>
        </p:blipFill>
        <p:spPr>
          <a:xfrm>
            <a:off x="20" y="10"/>
            <a:ext cx="12191675" cy="6857990"/>
          </a:xfrm>
          <a:prstGeom prst="rect">
            <a:avLst/>
          </a:prstGeom>
        </p:spPr>
      </p:pic>
      <p:sp>
        <p:nvSpPr>
          <p:cNvPr id="7" name="Rectangle 6">
            <a:extLst>
              <a:ext uri="{FF2B5EF4-FFF2-40B4-BE49-F238E27FC236}">
                <a16:creationId xmlns:a16="http://schemas.microsoft.com/office/drawing/2014/main" id="{AB97C4C4-B183-4F38-BAC0-AE9C9B69A820}"/>
              </a:ext>
            </a:extLst>
          </p:cNvPr>
          <p:cNvSpPr/>
          <p:nvPr/>
        </p:nvSpPr>
        <p:spPr>
          <a:xfrm>
            <a:off x="4976636" y="992221"/>
            <a:ext cx="6247308" cy="4873558"/>
          </a:xfrm>
          <a:prstGeom prst="rect">
            <a:avLst/>
          </a:prstGeom>
        </p:spPr>
        <p:txBody>
          <a:bodyPr vert="horz" lIns="91440" tIns="45720" rIns="91440" bIns="0" rtlCol="0" anchor="ctr">
            <a:normAutofit/>
          </a:bodyPr>
          <a:lstStyle/>
          <a:p>
            <a:pPr defTabSz="914400">
              <a:lnSpc>
                <a:spcPct val="90000"/>
              </a:lnSpc>
              <a:spcBef>
                <a:spcPct val="0"/>
              </a:spcBef>
              <a:spcAft>
                <a:spcPts val="600"/>
              </a:spcAft>
            </a:pPr>
            <a:r>
              <a:rPr lang="en-US" sz="4800" cap="all" spc="0" dirty="0">
                <a:ln w="0">
                  <a:solidFill>
                    <a:sysClr val="windowText" lastClr="000000"/>
                  </a:solidFill>
                </a:ln>
                <a:latin typeface="Tw Cen MT" panose="020B0602020104020603" pitchFamily="34" charset="0"/>
                <a:ea typeface="+mj-ea"/>
                <a:cs typeface="+mj-cs"/>
              </a:rPr>
              <a:t>Now, the food is in the hands of our neighbors who need it most. </a:t>
            </a:r>
            <a:endParaRPr lang="en-US" sz="4800" i="1" cap="all" spc="0" dirty="0">
              <a:ln w="0">
                <a:solidFill>
                  <a:sysClr val="windowText" lastClr="000000"/>
                </a:solidFill>
              </a:ln>
              <a:latin typeface="Tw Cen MT" panose="020B0602020104020603" pitchFamily="34" charset="0"/>
              <a:ea typeface="+mj-ea"/>
              <a:cs typeface="+mj-cs"/>
            </a:endParaRPr>
          </a:p>
        </p:txBody>
      </p:sp>
      <p:cxnSp>
        <p:nvCxnSpPr>
          <p:cNvPr id="22" name="Straight Connector 21">
            <a:extLst>
              <a:ext uri="{FF2B5EF4-FFF2-40B4-BE49-F238E27FC236}">
                <a16:creationId xmlns:a16="http://schemas.microsoft.com/office/drawing/2014/main" id="{580B8A35-DEA7-4D43-9DF8-90B4681D0F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528561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62EBC0-8D75-4B67-927B-A95373439B1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 y="10"/>
            <a:ext cx="12191695" cy="6857990"/>
          </a:xfrm>
          <a:prstGeom prst="rect">
            <a:avLst/>
          </a:prstGeom>
        </p:spPr>
      </p:pic>
      <p:sp>
        <p:nvSpPr>
          <p:cNvPr id="38" name="Rectangle 37">
            <a:extLst>
              <a:ext uri="{FF2B5EF4-FFF2-40B4-BE49-F238E27FC236}">
                <a16:creationId xmlns:a16="http://schemas.microsoft.com/office/drawing/2014/main" id="{368B8211-0B9F-4516-8771-3316E00DB9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1643" y="636753"/>
            <a:ext cx="8299435"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464AA1-31B3-4558-A076-8CA67EC6721C}"/>
              </a:ext>
            </a:extLst>
          </p:cNvPr>
          <p:cNvSpPr>
            <a:spLocks noGrp="1"/>
          </p:cNvSpPr>
          <p:nvPr>
            <p:ph type="title"/>
          </p:nvPr>
        </p:nvSpPr>
        <p:spPr>
          <a:xfrm>
            <a:off x="4063421" y="804520"/>
            <a:ext cx="6815731" cy="1049235"/>
          </a:xfrm>
        </p:spPr>
        <p:txBody>
          <a:bodyPr>
            <a:normAutofit/>
          </a:bodyPr>
          <a:lstStyle/>
          <a:p>
            <a:r>
              <a:rPr lang="en-US" dirty="0">
                <a:solidFill>
                  <a:srgbClr val="FFFFFE"/>
                </a:solidFill>
                <a:latin typeface="Tw Cen MT" panose="020B0602020104020603" pitchFamily="34" charset="0"/>
              </a:rPr>
              <a:t>ABC’s of Food Banking: </a:t>
            </a:r>
            <a:br>
              <a:rPr lang="en-US" dirty="0">
                <a:solidFill>
                  <a:srgbClr val="FFFFFE"/>
                </a:solidFill>
                <a:latin typeface="Tw Cen MT" panose="020B0602020104020603" pitchFamily="34" charset="0"/>
              </a:rPr>
            </a:br>
            <a:r>
              <a:rPr lang="en-US" dirty="0">
                <a:solidFill>
                  <a:srgbClr val="FFFFFE"/>
                </a:solidFill>
                <a:latin typeface="Tw Cen MT" panose="020B0602020104020603" pitchFamily="34" charset="0"/>
              </a:rPr>
              <a:t>Who do we work with?</a:t>
            </a:r>
          </a:p>
        </p:txBody>
      </p:sp>
      <p:cxnSp>
        <p:nvCxnSpPr>
          <p:cNvPr id="40" name="Straight Connector 39">
            <a:extLst>
              <a:ext uri="{FF2B5EF4-FFF2-40B4-BE49-F238E27FC236}">
                <a16:creationId xmlns:a16="http://schemas.microsoft.com/office/drawing/2014/main" id="{B7582E73-8B46-4A0E-944E-58357C8088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789" y="1847088"/>
            <a:ext cx="6813363" cy="0"/>
          </a:xfrm>
          <a:prstGeom prst="line">
            <a:avLst/>
          </a:prstGeom>
          <a:ln w="31750">
            <a:solidFill>
              <a:srgbClr val="EBF03E"/>
            </a:solidFill>
          </a:ln>
        </p:spPr>
        <p:style>
          <a:lnRef idx="3">
            <a:schemeClr val="accent1"/>
          </a:lnRef>
          <a:fillRef idx="0">
            <a:schemeClr val="accent1"/>
          </a:fillRef>
          <a:effectRef idx="2">
            <a:schemeClr val="accent1"/>
          </a:effectRef>
          <a:fontRef idx="minor">
            <a:schemeClr val="tx1"/>
          </a:fontRef>
        </p:style>
      </p:cxnSp>
      <p:sp>
        <p:nvSpPr>
          <p:cNvPr id="3" name="Content Placeholder 2">
            <a:extLst>
              <a:ext uri="{FF2B5EF4-FFF2-40B4-BE49-F238E27FC236}">
                <a16:creationId xmlns:a16="http://schemas.microsoft.com/office/drawing/2014/main" id="{48ADE9FD-B353-43E8-AE03-EE77109F3E44}"/>
              </a:ext>
            </a:extLst>
          </p:cNvPr>
          <p:cNvSpPr>
            <a:spLocks noGrp="1"/>
          </p:cNvSpPr>
          <p:nvPr>
            <p:ph idx="1"/>
          </p:nvPr>
        </p:nvSpPr>
        <p:spPr>
          <a:xfrm>
            <a:off x="4063421" y="2015733"/>
            <a:ext cx="6815731" cy="4021267"/>
          </a:xfrm>
        </p:spPr>
        <p:txBody>
          <a:bodyPr>
            <a:normAutofit/>
          </a:bodyPr>
          <a:lstStyle/>
          <a:p>
            <a:pPr>
              <a:buClr>
                <a:srgbClr val="EBF03E"/>
              </a:buClr>
            </a:pPr>
            <a:r>
              <a:rPr lang="en-US" dirty="0">
                <a:solidFill>
                  <a:srgbClr val="FFFFFE"/>
                </a:solidFill>
                <a:latin typeface="Tw Cen MT" panose="020B0602020104020603" pitchFamily="34" charset="0"/>
              </a:rPr>
              <a:t>Partner Agencies, Soup Kitchens, Schools, State Partners, and Community Groups. </a:t>
            </a:r>
          </a:p>
          <a:p>
            <a:pPr>
              <a:buClr>
                <a:srgbClr val="EBF03E"/>
              </a:buClr>
            </a:pPr>
            <a:endParaRPr lang="en-US" dirty="0">
              <a:solidFill>
                <a:srgbClr val="FFFFFE"/>
              </a:solidFill>
              <a:latin typeface="Tw Cen MT" panose="020B0602020104020603" pitchFamily="34" charset="0"/>
            </a:endParaRPr>
          </a:p>
          <a:p>
            <a:pPr>
              <a:buClr>
                <a:srgbClr val="EBF03E"/>
              </a:buClr>
            </a:pPr>
            <a:r>
              <a:rPr lang="en-US" dirty="0">
                <a:solidFill>
                  <a:srgbClr val="FFFFFE"/>
                </a:solidFill>
                <a:latin typeface="Tw Cen MT" panose="020B0602020104020603" pitchFamily="34" charset="0"/>
              </a:rPr>
              <a:t>Programs We Operate</a:t>
            </a:r>
          </a:p>
          <a:p>
            <a:pPr lvl="1">
              <a:buClr>
                <a:srgbClr val="EBF03E"/>
              </a:buClr>
            </a:pPr>
            <a:r>
              <a:rPr lang="en-US" dirty="0">
                <a:solidFill>
                  <a:srgbClr val="FFFFFE"/>
                </a:solidFill>
                <a:latin typeface="Tw Cen MT" panose="020B0602020104020603" pitchFamily="34" charset="0"/>
              </a:rPr>
              <a:t>Mobile Food Pantries, Mobile Markets, Send Hunger Packing, School Pantries, School Snack Program… and Sunny Side Market. </a:t>
            </a:r>
          </a:p>
          <a:p>
            <a:pPr lvl="1">
              <a:buClr>
                <a:srgbClr val="EBF03E"/>
              </a:buClr>
            </a:pPr>
            <a:endParaRPr lang="en-US" dirty="0">
              <a:solidFill>
                <a:srgbClr val="FFFFFE"/>
              </a:solidFill>
            </a:endParaRPr>
          </a:p>
        </p:txBody>
      </p:sp>
    </p:spTree>
    <p:extLst>
      <p:ext uri="{BB962C8B-B14F-4D97-AF65-F5344CB8AC3E}">
        <p14:creationId xmlns:p14="http://schemas.microsoft.com/office/powerpoint/2010/main" val="26018214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30032-15D2-4FEB-B0E3-EECCFB9F1908}"/>
              </a:ext>
            </a:extLst>
          </p:cNvPr>
          <p:cNvSpPr>
            <a:spLocks noGrp="1"/>
          </p:cNvSpPr>
          <p:nvPr>
            <p:ph type="title"/>
          </p:nvPr>
        </p:nvSpPr>
        <p:spPr>
          <a:xfrm>
            <a:off x="1294362" y="748536"/>
            <a:ext cx="9603275" cy="1049235"/>
          </a:xfrm>
        </p:spPr>
        <p:txBody>
          <a:bodyPr>
            <a:noAutofit/>
          </a:bodyPr>
          <a:lstStyle/>
          <a:p>
            <a:r>
              <a:rPr lang="en-US" dirty="0">
                <a:latin typeface="Tw Cen MT" panose="020B0602020104020603" pitchFamily="34" charset="0"/>
              </a:rPr>
              <a:t>Paper, paper and more paper- where does it </a:t>
            </a:r>
            <a:br>
              <a:rPr lang="en-US" dirty="0">
                <a:latin typeface="Tw Cen MT" panose="020B0602020104020603" pitchFamily="34" charset="0"/>
              </a:rPr>
            </a:br>
            <a:r>
              <a:rPr lang="en-US" dirty="0">
                <a:latin typeface="Tw Cen MT" panose="020B0602020104020603" pitchFamily="34" charset="0"/>
              </a:rPr>
              <a:t>all go?</a:t>
            </a:r>
          </a:p>
        </p:txBody>
      </p:sp>
      <p:sp>
        <p:nvSpPr>
          <p:cNvPr id="3" name="Content Placeholder 2">
            <a:extLst>
              <a:ext uri="{FF2B5EF4-FFF2-40B4-BE49-F238E27FC236}">
                <a16:creationId xmlns:a16="http://schemas.microsoft.com/office/drawing/2014/main" id="{3A0CC5D3-D0FB-405F-BC7D-8A6761E889FF}"/>
              </a:ext>
            </a:extLst>
          </p:cNvPr>
          <p:cNvSpPr>
            <a:spLocks noGrp="1"/>
          </p:cNvSpPr>
          <p:nvPr>
            <p:ph idx="1"/>
          </p:nvPr>
        </p:nvSpPr>
        <p:spPr>
          <a:xfrm>
            <a:off x="1110343" y="1885106"/>
            <a:ext cx="10811039" cy="5381110"/>
          </a:xfrm>
        </p:spPr>
        <p:txBody>
          <a:bodyPr>
            <a:normAutofit/>
          </a:bodyPr>
          <a:lstStyle/>
          <a:p>
            <a:r>
              <a:rPr lang="en-US" b="1" dirty="0">
                <a:latin typeface="Tw Cen MT" panose="020B0602020104020603" pitchFamily="34" charset="0"/>
              </a:rPr>
              <a:t>Incoming Product Donation (IPD): </a:t>
            </a:r>
            <a:r>
              <a:rPr lang="en-US" dirty="0">
                <a:latin typeface="Tw Cen MT" panose="020B0602020104020603" pitchFamily="34" charset="0"/>
              </a:rPr>
              <a:t>Receiving Coordinator gives to Programs Staff, then filed in Logistics Directors Office</a:t>
            </a:r>
          </a:p>
          <a:p>
            <a:r>
              <a:rPr lang="en-US" b="1" dirty="0">
                <a:latin typeface="Tw Cen MT" panose="020B0602020104020603" pitchFamily="34" charset="0"/>
              </a:rPr>
              <a:t>Donor Information Form: </a:t>
            </a:r>
            <a:r>
              <a:rPr lang="en-US" dirty="0">
                <a:latin typeface="Tw Cen MT" panose="020B0602020104020603" pitchFamily="34" charset="0"/>
              </a:rPr>
              <a:t>Agency Check Out volunteers give to Accounting Associate (Ceres), then given to Donor Services Coordinator (Raisers Edge) and filed. </a:t>
            </a:r>
          </a:p>
          <a:p>
            <a:r>
              <a:rPr lang="en-US" b="1" dirty="0">
                <a:latin typeface="Tw Cen MT" panose="020B0602020104020603" pitchFamily="34" charset="0"/>
              </a:rPr>
              <a:t>Donation Order and Purchase Orders</a:t>
            </a:r>
            <a:r>
              <a:rPr lang="en-US" dirty="0">
                <a:latin typeface="Tw Cen MT" panose="020B0602020104020603" pitchFamily="34" charset="0"/>
              </a:rPr>
              <a:t>: Connected to the IPD and filed.</a:t>
            </a:r>
          </a:p>
          <a:p>
            <a:r>
              <a:rPr lang="en-US" b="1" dirty="0">
                <a:latin typeface="Tw Cen MT" panose="020B0602020104020603" pitchFamily="34" charset="0"/>
              </a:rPr>
              <a:t>Pick sheet and invoices </a:t>
            </a:r>
            <a:r>
              <a:rPr lang="en-US" dirty="0">
                <a:latin typeface="Tw Cen MT" panose="020B0602020104020603" pitchFamily="34" charset="0"/>
              </a:rPr>
              <a:t>are filed on the mezzanine</a:t>
            </a:r>
          </a:p>
          <a:p>
            <a:endParaRPr lang="en-US" dirty="0">
              <a:latin typeface="Tw Cen MT" panose="020B0602020104020603" pitchFamily="34" charset="0"/>
            </a:endParaRPr>
          </a:p>
          <a:p>
            <a:pPr marL="0" indent="0">
              <a:buNone/>
            </a:pPr>
            <a:endParaRPr lang="en-US" sz="1400" dirty="0">
              <a:latin typeface="Tw Cen MT" panose="020B0602020104020603" pitchFamily="34" charset="0"/>
            </a:endParaRPr>
          </a:p>
        </p:txBody>
      </p:sp>
    </p:spTree>
    <p:extLst>
      <p:ext uri="{BB962C8B-B14F-4D97-AF65-F5344CB8AC3E}">
        <p14:creationId xmlns:p14="http://schemas.microsoft.com/office/powerpoint/2010/main" val="3336035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D12EF-EB2C-41B5-81F6-5CB5C33ED63B}"/>
              </a:ext>
            </a:extLst>
          </p:cNvPr>
          <p:cNvSpPr>
            <a:spLocks noGrp="1"/>
          </p:cNvSpPr>
          <p:nvPr>
            <p:ph type="title"/>
          </p:nvPr>
        </p:nvSpPr>
        <p:spPr/>
        <p:txBody>
          <a:bodyPr/>
          <a:lstStyle/>
          <a:p>
            <a:r>
              <a:rPr lang="en-US" dirty="0">
                <a:latin typeface="Tw Cen MT" panose="020B0602020104020603" pitchFamily="34" charset="0"/>
              </a:rPr>
              <a:t>pueblo</a:t>
            </a:r>
          </a:p>
        </p:txBody>
      </p:sp>
      <p:sp>
        <p:nvSpPr>
          <p:cNvPr id="3" name="Content Placeholder 2">
            <a:extLst>
              <a:ext uri="{FF2B5EF4-FFF2-40B4-BE49-F238E27FC236}">
                <a16:creationId xmlns:a16="http://schemas.microsoft.com/office/drawing/2014/main" id="{09246E77-161A-4E60-975B-2448D0C63DC9}"/>
              </a:ext>
            </a:extLst>
          </p:cNvPr>
          <p:cNvSpPr>
            <a:spLocks noGrp="1"/>
          </p:cNvSpPr>
          <p:nvPr>
            <p:ph idx="1"/>
          </p:nvPr>
        </p:nvSpPr>
        <p:spPr/>
        <p:txBody>
          <a:bodyPr>
            <a:normAutofit/>
          </a:bodyPr>
          <a:lstStyle/>
          <a:p>
            <a:r>
              <a:rPr lang="en-US" dirty="0">
                <a:latin typeface="Tw Cen MT" panose="020B0602020104020603" pitchFamily="34" charset="0"/>
              </a:rPr>
              <a:t>Product is received into the Pueblo facility is processed identically with the staff there. </a:t>
            </a:r>
          </a:p>
          <a:p>
            <a:r>
              <a:rPr lang="en-US" dirty="0">
                <a:latin typeface="Tw Cen MT" panose="020B0602020104020603" pitchFamily="34" charset="0"/>
              </a:rPr>
              <a:t>Distribution Center Manager orders and stocks dry goods out of Colorado Springs inventory and transferred weekly. </a:t>
            </a:r>
          </a:p>
          <a:p>
            <a:r>
              <a:rPr lang="en-US" dirty="0">
                <a:latin typeface="Tw Cen MT" panose="020B0602020104020603" pitchFamily="34" charset="0"/>
              </a:rPr>
              <a:t>IPD’s/DO/PO are kept at facility and filed. </a:t>
            </a:r>
          </a:p>
          <a:p>
            <a:r>
              <a:rPr lang="en-US" dirty="0">
                <a:latin typeface="Tw Cen MT" panose="020B0602020104020603" pitchFamily="34" charset="0"/>
              </a:rPr>
              <a:t>Invoices and pick sheets from Pueblo Distribution Center and brought to Colorado Springs for auditing and filing on the mezzanine monthly.</a:t>
            </a:r>
          </a:p>
        </p:txBody>
      </p:sp>
    </p:spTree>
    <p:extLst>
      <p:ext uri="{BB962C8B-B14F-4D97-AF65-F5344CB8AC3E}">
        <p14:creationId xmlns:p14="http://schemas.microsoft.com/office/powerpoint/2010/main" val="31535412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9882F-2783-4388-95B1-C070AFB00B5E}"/>
              </a:ext>
            </a:extLst>
          </p:cNvPr>
          <p:cNvSpPr>
            <a:spLocks noGrp="1"/>
          </p:cNvSpPr>
          <p:nvPr>
            <p:ph type="title"/>
          </p:nvPr>
        </p:nvSpPr>
        <p:spPr>
          <a:xfrm>
            <a:off x="1493414" y="804519"/>
            <a:ext cx="9603275" cy="1049235"/>
          </a:xfrm>
        </p:spPr>
        <p:txBody>
          <a:bodyPr/>
          <a:lstStyle/>
          <a:p>
            <a:r>
              <a:rPr lang="en-US" dirty="0">
                <a:latin typeface="Tw Cen MT" panose="020B0602020104020603" pitchFamily="34" charset="0"/>
              </a:rPr>
              <a:t>Audits - financials</a:t>
            </a:r>
          </a:p>
        </p:txBody>
      </p:sp>
      <p:sp>
        <p:nvSpPr>
          <p:cNvPr id="3" name="Content Placeholder 2">
            <a:extLst>
              <a:ext uri="{FF2B5EF4-FFF2-40B4-BE49-F238E27FC236}">
                <a16:creationId xmlns:a16="http://schemas.microsoft.com/office/drawing/2014/main" id="{22788F18-300E-465F-8AFE-5EB16C731222}"/>
              </a:ext>
            </a:extLst>
          </p:cNvPr>
          <p:cNvSpPr>
            <a:spLocks noGrp="1"/>
          </p:cNvSpPr>
          <p:nvPr>
            <p:ph idx="1"/>
          </p:nvPr>
        </p:nvSpPr>
        <p:spPr>
          <a:xfrm>
            <a:off x="1451579" y="1906494"/>
            <a:ext cx="9603275" cy="4146987"/>
          </a:xfrm>
        </p:spPr>
        <p:txBody>
          <a:bodyPr>
            <a:normAutofit/>
          </a:bodyPr>
          <a:lstStyle/>
          <a:p>
            <a:r>
              <a:rPr lang="en-US" dirty="0">
                <a:latin typeface="Tw Cen MT" panose="020B0602020104020603" pitchFamily="34" charset="0"/>
              </a:rPr>
              <a:t>Annual</a:t>
            </a:r>
          </a:p>
          <a:p>
            <a:pPr lvl="1"/>
            <a:r>
              <a:rPr lang="en-US" b="1" i="1" dirty="0">
                <a:latin typeface="Tw Cen MT" panose="020B0602020104020603" pitchFamily="34" charset="0"/>
              </a:rPr>
              <a:t>Operations Impact: </a:t>
            </a:r>
            <a:r>
              <a:rPr lang="en-US" dirty="0">
                <a:latin typeface="Tw Cen MT" panose="020B0602020104020603" pitchFamily="34" charset="0"/>
              </a:rPr>
              <a:t>Audits will check our work to ensure the following things… </a:t>
            </a:r>
          </a:p>
          <a:p>
            <a:pPr lvl="2"/>
            <a:r>
              <a:rPr lang="en-US" b="1" dirty="0">
                <a:latin typeface="Tw Cen MT" panose="020B0602020104020603" pitchFamily="34" charset="0"/>
              </a:rPr>
              <a:t>Pick sheets </a:t>
            </a:r>
            <a:r>
              <a:rPr lang="en-US" dirty="0">
                <a:latin typeface="Tw Cen MT" panose="020B0602020104020603" pitchFamily="34" charset="0"/>
              </a:rPr>
              <a:t>are signed indicating that what we’ve said has been placed on an order has in fact left the building. </a:t>
            </a:r>
          </a:p>
          <a:p>
            <a:pPr lvl="2"/>
            <a:r>
              <a:rPr lang="en-US" b="1" dirty="0">
                <a:latin typeface="Tw Cen MT" panose="020B0602020104020603" pitchFamily="34" charset="0"/>
              </a:rPr>
              <a:t>Invoice</a:t>
            </a:r>
            <a:r>
              <a:rPr lang="en-US" dirty="0">
                <a:latin typeface="Tw Cen MT" panose="020B0602020104020603" pitchFamily="34" charset="0"/>
              </a:rPr>
              <a:t> is signed indicating the inventory that we said left the building was in fact received by our partner. </a:t>
            </a:r>
          </a:p>
          <a:p>
            <a:pPr lvl="2"/>
            <a:r>
              <a:rPr lang="en-US" dirty="0">
                <a:latin typeface="Tw Cen MT" panose="020B0602020104020603" pitchFamily="34" charset="0"/>
              </a:rPr>
              <a:t>Inventory reconciliation ensuring that we say is in inventory is in fact on hand. </a:t>
            </a:r>
          </a:p>
          <a:p>
            <a:pPr lvl="1"/>
            <a:r>
              <a:rPr lang="en-US" b="1" i="1" dirty="0">
                <a:latin typeface="Tw Cen MT" panose="020B0602020104020603" pitchFamily="34" charset="0"/>
              </a:rPr>
              <a:t>Programs Impact</a:t>
            </a:r>
          </a:p>
          <a:p>
            <a:pPr lvl="2"/>
            <a:r>
              <a:rPr lang="en-US" dirty="0">
                <a:latin typeface="Tw Cen MT" panose="020B0602020104020603" pitchFamily="34" charset="0"/>
              </a:rPr>
              <a:t>Contracts for the programs we operate, list of partner agencies</a:t>
            </a:r>
          </a:p>
          <a:p>
            <a:pPr lvl="1"/>
            <a:r>
              <a:rPr lang="en-US" b="1" i="1" dirty="0">
                <a:latin typeface="Tw Cen MT" panose="020B0602020104020603" pitchFamily="34" charset="0"/>
              </a:rPr>
              <a:t>Administration Impact</a:t>
            </a:r>
          </a:p>
          <a:p>
            <a:pPr lvl="2"/>
            <a:r>
              <a:rPr lang="en-US" dirty="0">
                <a:latin typeface="Tw Cen MT" panose="020B0602020104020603" pitchFamily="34" charset="0"/>
              </a:rPr>
              <a:t>Immeasurable… Team does a great deal for the financial audit</a:t>
            </a:r>
          </a:p>
          <a:p>
            <a:pPr lvl="1"/>
            <a:endParaRPr lang="en-US" dirty="0">
              <a:latin typeface="Tw Cen MT" panose="020B0602020104020603" pitchFamily="34" charset="0"/>
            </a:endParaRPr>
          </a:p>
        </p:txBody>
      </p:sp>
    </p:spTree>
    <p:extLst>
      <p:ext uri="{BB962C8B-B14F-4D97-AF65-F5344CB8AC3E}">
        <p14:creationId xmlns:p14="http://schemas.microsoft.com/office/powerpoint/2010/main" val="39577034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9882F-2783-4388-95B1-C070AFB00B5E}"/>
              </a:ext>
            </a:extLst>
          </p:cNvPr>
          <p:cNvSpPr>
            <a:spLocks noGrp="1"/>
          </p:cNvSpPr>
          <p:nvPr>
            <p:ph type="title"/>
          </p:nvPr>
        </p:nvSpPr>
        <p:spPr>
          <a:xfrm>
            <a:off x="1493414" y="804519"/>
            <a:ext cx="9603275" cy="1049235"/>
          </a:xfrm>
        </p:spPr>
        <p:txBody>
          <a:bodyPr/>
          <a:lstStyle/>
          <a:p>
            <a:r>
              <a:rPr lang="en-US" dirty="0">
                <a:latin typeface="Tw Cen MT" panose="020B0602020104020603" pitchFamily="34" charset="0"/>
              </a:rPr>
              <a:t>Audits- USDA</a:t>
            </a:r>
            <a:br>
              <a:rPr lang="en-US" dirty="0">
                <a:latin typeface="Tw Cen MT" panose="020B0602020104020603" pitchFamily="34" charset="0"/>
              </a:rPr>
            </a:br>
            <a:r>
              <a:rPr lang="en-US" dirty="0">
                <a:latin typeface="Tw Cen MT" panose="020B0602020104020603" pitchFamily="34" charset="0"/>
              </a:rPr>
              <a:t>TEFAP and CSFP </a:t>
            </a:r>
          </a:p>
        </p:txBody>
      </p:sp>
      <p:sp>
        <p:nvSpPr>
          <p:cNvPr id="3" name="Content Placeholder 2">
            <a:extLst>
              <a:ext uri="{FF2B5EF4-FFF2-40B4-BE49-F238E27FC236}">
                <a16:creationId xmlns:a16="http://schemas.microsoft.com/office/drawing/2014/main" id="{22788F18-300E-465F-8AFE-5EB16C731222}"/>
              </a:ext>
            </a:extLst>
          </p:cNvPr>
          <p:cNvSpPr>
            <a:spLocks noGrp="1"/>
          </p:cNvSpPr>
          <p:nvPr>
            <p:ph idx="1"/>
          </p:nvPr>
        </p:nvSpPr>
        <p:spPr>
          <a:xfrm>
            <a:off x="1451579" y="1906494"/>
            <a:ext cx="9521221" cy="4146987"/>
          </a:xfrm>
        </p:spPr>
        <p:txBody>
          <a:bodyPr>
            <a:normAutofit/>
          </a:bodyPr>
          <a:lstStyle/>
          <a:p>
            <a:r>
              <a:rPr lang="en-US" dirty="0">
                <a:latin typeface="Tw Cen MT" panose="020B0602020104020603" pitchFamily="34" charset="0"/>
              </a:rPr>
              <a:t>Annual</a:t>
            </a:r>
          </a:p>
          <a:p>
            <a:pPr lvl="1"/>
            <a:r>
              <a:rPr lang="en-US" b="1" i="1" dirty="0">
                <a:latin typeface="Tw Cen MT" panose="020B0602020104020603" pitchFamily="34" charset="0"/>
              </a:rPr>
              <a:t>Operations Impact</a:t>
            </a:r>
          </a:p>
          <a:p>
            <a:pPr lvl="2"/>
            <a:r>
              <a:rPr lang="en-US" dirty="0">
                <a:latin typeface="Tw Cen MT" panose="020B0602020104020603" pitchFamily="34" charset="0"/>
              </a:rPr>
              <a:t>Inventory reconciliation ensuring that we say is in inventory is in fact on hand. </a:t>
            </a:r>
          </a:p>
          <a:p>
            <a:pPr lvl="2"/>
            <a:r>
              <a:rPr lang="en-US" dirty="0">
                <a:latin typeface="Tw Cen MT" panose="020B0602020104020603" pitchFamily="34" charset="0"/>
              </a:rPr>
              <a:t>TEFAP and CSFP pick sheets and invoices</a:t>
            </a:r>
          </a:p>
          <a:p>
            <a:pPr lvl="2"/>
            <a:r>
              <a:rPr lang="en-US" dirty="0">
                <a:latin typeface="Tw Cen MT" panose="020B0602020104020603" pitchFamily="34" charset="0"/>
              </a:rPr>
              <a:t>Pest control, temperature logs, cleaning logs, health and fire inspection reports</a:t>
            </a:r>
          </a:p>
          <a:p>
            <a:pPr lvl="1"/>
            <a:r>
              <a:rPr lang="en-US" b="1" i="1" dirty="0">
                <a:latin typeface="Tw Cen MT" panose="020B0602020104020603" pitchFamily="34" charset="0"/>
              </a:rPr>
              <a:t>Programs Impact</a:t>
            </a:r>
          </a:p>
          <a:p>
            <a:pPr lvl="2"/>
            <a:r>
              <a:rPr lang="en-US" dirty="0">
                <a:latin typeface="Tw Cen MT" panose="020B0602020104020603" pitchFamily="34" charset="0"/>
              </a:rPr>
              <a:t>Agency agreements, Civil Rights training, 501c3 compliance</a:t>
            </a:r>
          </a:p>
          <a:p>
            <a:pPr lvl="2"/>
            <a:r>
              <a:rPr lang="en-US" dirty="0">
                <a:latin typeface="Tw Cen MT" panose="020B0602020104020603" pitchFamily="34" charset="0"/>
              </a:rPr>
              <a:t>CSFP client files</a:t>
            </a:r>
          </a:p>
          <a:p>
            <a:pPr lvl="2"/>
            <a:r>
              <a:rPr lang="en-US" dirty="0">
                <a:latin typeface="Tw Cen MT" panose="020B0602020104020603" pitchFamily="34" charset="0"/>
              </a:rPr>
              <a:t>TEFAP sign in forms</a:t>
            </a:r>
          </a:p>
          <a:p>
            <a:pPr lvl="1"/>
            <a:r>
              <a:rPr lang="en-US" b="1" i="1" dirty="0">
                <a:latin typeface="Tw Cen MT" panose="020B0602020104020603" pitchFamily="34" charset="0"/>
              </a:rPr>
              <a:t>Administration Impact</a:t>
            </a:r>
          </a:p>
          <a:p>
            <a:pPr lvl="2"/>
            <a:r>
              <a:rPr lang="en-US" dirty="0">
                <a:latin typeface="Tw Cen MT" panose="020B0602020104020603" pitchFamily="34" charset="0"/>
              </a:rPr>
              <a:t>Reimbursement claims</a:t>
            </a:r>
          </a:p>
          <a:p>
            <a:pPr lvl="1"/>
            <a:endParaRPr lang="en-US" dirty="0">
              <a:latin typeface="Tw Cen MT" panose="020B0602020104020603" pitchFamily="34" charset="0"/>
            </a:endParaRPr>
          </a:p>
        </p:txBody>
      </p:sp>
    </p:spTree>
    <p:extLst>
      <p:ext uri="{BB962C8B-B14F-4D97-AF65-F5344CB8AC3E}">
        <p14:creationId xmlns:p14="http://schemas.microsoft.com/office/powerpoint/2010/main" val="37362685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9882F-2783-4388-95B1-C070AFB00B5E}"/>
              </a:ext>
            </a:extLst>
          </p:cNvPr>
          <p:cNvSpPr>
            <a:spLocks noGrp="1"/>
          </p:cNvSpPr>
          <p:nvPr>
            <p:ph type="title"/>
          </p:nvPr>
        </p:nvSpPr>
        <p:spPr>
          <a:xfrm>
            <a:off x="1493414" y="804519"/>
            <a:ext cx="9603275" cy="1049235"/>
          </a:xfrm>
        </p:spPr>
        <p:txBody>
          <a:bodyPr/>
          <a:lstStyle/>
          <a:p>
            <a:r>
              <a:rPr lang="en-US" dirty="0">
                <a:latin typeface="Tw Cen MT" panose="020B0602020104020603" pitchFamily="34" charset="0"/>
              </a:rPr>
              <a:t>Audits</a:t>
            </a:r>
            <a:br>
              <a:rPr lang="en-US" dirty="0">
                <a:latin typeface="Tw Cen MT" panose="020B0602020104020603" pitchFamily="34" charset="0"/>
              </a:rPr>
            </a:br>
            <a:r>
              <a:rPr lang="en-US" dirty="0">
                <a:latin typeface="Tw Cen MT" panose="020B0602020104020603" pitchFamily="34" charset="0"/>
              </a:rPr>
              <a:t>AIB and Feeding America</a:t>
            </a:r>
          </a:p>
        </p:txBody>
      </p:sp>
      <p:sp>
        <p:nvSpPr>
          <p:cNvPr id="6" name="Content Placeholder 2">
            <a:extLst>
              <a:ext uri="{FF2B5EF4-FFF2-40B4-BE49-F238E27FC236}">
                <a16:creationId xmlns:a16="http://schemas.microsoft.com/office/drawing/2014/main" id="{09D720FB-9E3B-4783-86B0-6AF50DB4868B}"/>
              </a:ext>
            </a:extLst>
          </p:cNvPr>
          <p:cNvSpPr txBox="1">
            <a:spLocks/>
          </p:cNvSpPr>
          <p:nvPr/>
        </p:nvSpPr>
        <p:spPr>
          <a:xfrm>
            <a:off x="1493414" y="1951317"/>
            <a:ext cx="8896223" cy="4146987"/>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sz="1800" dirty="0">
                <a:latin typeface="Tw Cen MT" panose="020B0602020104020603" pitchFamily="34" charset="0"/>
              </a:rPr>
              <a:t>AIB Audit (Every two years)</a:t>
            </a:r>
          </a:p>
          <a:p>
            <a:pPr lvl="1"/>
            <a:r>
              <a:rPr lang="en-US" sz="1600" dirty="0">
                <a:latin typeface="Tw Cen MT" panose="020B0602020104020603" pitchFamily="34" charset="0"/>
              </a:rPr>
              <a:t>Primary focus on AIB is cleanliness of warehouse but also includes food safety practices. </a:t>
            </a:r>
          </a:p>
          <a:p>
            <a:pPr lvl="1"/>
            <a:r>
              <a:rPr lang="en-US" sz="1600" dirty="0">
                <a:latin typeface="Tw Cen MT" panose="020B0602020104020603" pitchFamily="34" charset="0"/>
              </a:rPr>
              <a:t>Pest control, temperature logs, cleaning logs, health and fire inspection reports</a:t>
            </a:r>
          </a:p>
          <a:p>
            <a:pPr marL="457200" lvl="1" indent="0">
              <a:buNone/>
            </a:pPr>
            <a:endParaRPr lang="en-US" sz="1600" dirty="0">
              <a:latin typeface="Tw Cen MT" panose="020B0602020104020603" pitchFamily="34" charset="0"/>
            </a:endParaRPr>
          </a:p>
          <a:p>
            <a:r>
              <a:rPr lang="en-US" sz="1800" dirty="0">
                <a:latin typeface="Tw Cen MT" panose="020B0602020104020603" pitchFamily="34" charset="0"/>
              </a:rPr>
              <a:t>Feeding America Compliance Audit (every two years)</a:t>
            </a:r>
          </a:p>
          <a:p>
            <a:pPr lvl="1"/>
            <a:r>
              <a:rPr lang="en-US" sz="1600" dirty="0">
                <a:latin typeface="Tw Cen MT" panose="020B0602020104020603" pitchFamily="34" charset="0"/>
              </a:rPr>
              <a:t>Ensure compliance to the member contract</a:t>
            </a:r>
          </a:p>
          <a:p>
            <a:pPr lvl="1"/>
            <a:r>
              <a:rPr lang="en-US" sz="1600" dirty="0">
                <a:latin typeface="Tw Cen MT" panose="020B0602020104020603" pitchFamily="34" charset="0"/>
              </a:rPr>
              <a:t>Compliance ranges from pounds in each of our counties, to brand representation, to partner agency agreements, reimbursements… literally </a:t>
            </a:r>
            <a:r>
              <a:rPr lang="en-US" sz="1600" i="1" dirty="0">
                <a:latin typeface="Tw Cen MT" panose="020B0602020104020603" pitchFamily="34" charset="0"/>
              </a:rPr>
              <a:t>everything</a:t>
            </a:r>
            <a:r>
              <a:rPr lang="en-US" sz="1600" dirty="0">
                <a:latin typeface="Tw Cen MT" panose="020B0602020104020603" pitchFamily="34" charset="0"/>
              </a:rPr>
              <a:t> that we do. </a:t>
            </a:r>
          </a:p>
          <a:p>
            <a:pPr lvl="1"/>
            <a:endParaRPr lang="en-US" dirty="0">
              <a:latin typeface="Tw Cen MT" panose="020B0602020104020603" pitchFamily="34" charset="0"/>
            </a:endParaRPr>
          </a:p>
        </p:txBody>
      </p:sp>
    </p:spTree>
    <p:extLst>
      <p:ext uri="{BB962C8B-B14F-4D97-AF65-F5344CB8AC3E}">
        <p14:creationId xmlns:p14="http://schemas.microsoft.com/office/powerpoint/2010/main" val="4417317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6" name="Straight Connector 15">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0" name="Rectangle 19">
            <a:extLst>
              <a:ext uri="{FF2B5EF4-FFF2-40B4-BE49-F238E27FC236}">
                <a16:creationId xmlns:a16="http://schemas.microsoft.com/office/drawing/2014/main" id="{65513E21-21B0-48DB-8CF1-35E43B33A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he inside of a building&#10;&#10;Description automatically generated">
            <a:extLst>
              <a:ext uri="{FF2B5EF4-FFF2-40B4-BE49-F238E27FC236}">
                <a16:creationId xmlns:a16="http://schemas.microsoft.com/office/drawing/2014/main" id="{F67475DA-11FF-4329-98B5-534BDD165038}"/>
              </a:ext>
            </a:extLst>
          </p:cNvPr>
          <p:cNvPicPr>
            <a:picLocks noChangeAspect="1"/>
          </p:cNvPicPr>
          <p:nvPr/>
        </p:nvPicPr>
        <p:blipFill rotWithShape="1">
          <a:blip r:embed="rId4" cstate="email">
            <a:alphaModFix amt="50000"/>
            <a:extLst>
              <a:ext uri="{28A0092B-C50C-407E-A947-70E740481C1C}">
                <a14:useLocalDpi xmlns:a14="http://schemas.microsoft.com/office/drawing/2010/main"/>
              </a:ext>
            </a:extLst>
          </a:blip>
          <a:srcRect r="-1"/>
          <a:stretch/>
        </p:blipFill>
        <p:spPr>
          <a:xfrm>
            <a:off x="20" y="10"/>
            <a:ext cx="12191675" cy="6857990"/>
          </a:xfrm>
          <a:prstGeom prst="rect">
            <a:avLst/>
          </a:prstGeom>
        </p:spPr>
      </p:pic>
      <p:sp>
        <p:nvSpPr>
          <p:cNvPr id="7" name="Rectangle 6">
            <a:extLst>
              <a:ext uri="{FF2B5EF4-FFF2-40B4-BE49-F238E27FC236}">
                <a16:creationId xmlns:a16="http://schemas.microsoft.com/office/drawing/2014/main" id="{AB97C4C4-B183-4F38-BAC0-AE9C9B69A820}"/>
              </a:ext>
            </a:extLst>
          </p:cNvPr>
          <p:cNvSpPr/>
          <p:nvPr/>
        </p:nvSpPr>
        <p:spPr>
          <a:xfrm>
            <a:off x="4976636" y="992221"/>
            <a:ext cx="6247308" cy="4873558"/>
          </a:xfrm>
          <a:prstGeom prst="rect">
            <a:avLst/>
          </a:prstGeom>
        </p:spPr>
        <p:txBody>
          <a:bodyPr vert="horz" lIns="91440" tIns="45720" rIns="91440" bIns="0" rtlCol="0" anchor="ctr">
            <a:normAutofit/>
          </a:bodyPr>
          <a:lstStyle/>
          <a:p>
            <a:pPr defTabSz="914400">
              <a:lnSpc>
                <a:spcPct val="90000"/>
              </a:lnSpc>
              <a:spcBef>
                <a:spcPct val="0"/>
              </a:spcBef>
              <a:spcAft>
                <a:spcPts val="600"/>
              </a:spcAft>
            </a:pPr>
            <a:r>
              <a:rPr lang="en-US" sz="4800" i="1" cap="all" dirty="0">
                <a:ln w="0">
                  <a:solidFill>
                    <a:sysClr val="windowText" lastClr="000000"/>
                  </a:solidFill>
                </a:ln>
                <a:latin typeface="Tw Cen MT" panose="020B0602020104020603" pitchFamily="34" charset="0"/>
                <a:ea typeface="+mj-ea"/>
                <a:cs typeface="+mj-cs"/>
              </a:rPr>
              <a:t>What the Tech?</a:t>
            </a:r>
            <a:endParaRPr lang="en-US" sz="4800" i="1" cap="all" spc="0" dirty="0">
              <a:ln w="0">
                <a:solidFill>
                  <a:sysClr val="windowText" lastClr="000000"/>
                </a:solidFill>
              </a:ln>
              <a:latin typeface="Tw Cen MT" panose="020B0602020104020603" pitchFamily="34" charset="0"/>
              <a:ea typeface="+mj-ea"/>
              <a:cs typeface="+mj-cs"/>
            </a:endParaRPr>
          </a:p>
        </p:txBody>
      </p:sp>
      <p:cxnSp>
        <p:nvCxnSpPr>
          <p:cNvPr id="22" name="Straight Connector 21">
            <a:extLst>
              <a:ext uri="{FF2B5EF4-FFF2-40B4-BE49-F238E27FC236}">
                <a16:creationId xmlns:a16="http://schemas.microsoft.com/office/drawing/2014/main" id="{580B8A35-DEA7-4D43-9DF8-90B4681D0F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9017489"/>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85DCE-826F-1CA7-11A6-D00252F9682D}"/>
              </a:ext>
            </a:extLst>
          </p:cNvPr>
          <p:cNvSpPr>
            <a:spLocks noGrp="1"/>
          </p:cNvSpPr>
          <p:nvPr>
            <p:ph type="title"/>
          </p:nvPr>
        </p:nvSpPr>
        <p:spPr/>
        <p:txBody>
          <a:bodyPr/>
          <a:lstStyle/>
          <a:p>
            <a:r>
              <a:rPr lang="en-US" dirty="0">
                <a:latin typeface="Tw Cen MT" panose="020B0602020104020603" pitchFamily="34" charset="0"/>
              </a:rPr>
              <a:t>Technology Upgrades so far</a:t>
            </a:r>
          </a:p>
        </p:txBody>
      </p:sp>
      <p:sp>
        <p:nvSpPr>
          <p:cNvPr id="3" name="Content Placeholder 2">
            <a:extLst>
              <a:ext uri="{FF2B5EF4-FFF2-40B4-BE49-F238E27FC236}">
                <a16:creationId xmlns:a16="http://schemas.microsoft.com/office/drawing/2014/main" id="{F49128CE-1C3A-EFF0-5206-A832F989C750}"/>
              </a:ext>
            </a:extLst>
          </p:cNvPr>
          <p:cNvSpPr>
            <a:spLocks noGrp="1"/>
          </p:cNvSpPr>
          <p:nvPr>
            <p:ph idx="1"/>
          </p:nvPr>
        </p:nvSpPr>
        <p:spPr>
          <a:xfrm>
            <a:off x="1451579" y="2015732"/>
            <a:ext cx="9603275" cy="3745971"/>
          </a:xfrm>
        </p:spPr>
        <p:txBody>
          <a:bodyPr>
            <a:normAutofit fontScale="85000" lnSpcReduction="20000"/>
          </a:bodyPr>
          <a:lstStyle/>
          <a:p>
            <a:r>
              <a:rPr lang="en-US" dirty="0">
                <a:latin typeface="Tw Cen MT" panose="020B0602020104020603" pitchFamily="34" charset="0"/>
              </a:rPr>
              <a:t>In 2019 We began planning for our CERES technology upgrade. </a:t>
            </a:r>
          </a:p>
          <a:p>
            <a:pPr lvl="1"/>
            <a:r>
              <a:rPr lang="en-US" dirty="0">
                <a:latin typeface="Tw Cen MT" panose="020B0602020104020603" pitchFamily="34" charset="0"/>
              </a:rPr>
              <a:t>This is the biggest technology upgrade in Care and Share’s History. </a:t>
            </a:r>
          </a:p>
          <a:p>
            <a:pPr lvl="1"/>
            <a:r>
              <a:rPr lang="en-US" dirty="0">
                <a:latin typeface="Tw Cen MT" panose="020B0602020104020603" pitchFamily="34" charset="0"/>
              </a:rPr>
              <a:t>While our operation had grown immensely in our 50-year history, our inventory control had not.</a:t>
            </a:r>
          </a:p>
          <a:p>
            <a:r>
              <a:rPr lang="en-US" dirty="0">
                <a:latin typeface="Tw Cen MT" panose="020B0602020104020603" pitchFamily="34" charset="0"/>
              </a:rPr>
              <a:t>To support the new functionality, it was first necessary to upgrade from CERES 2009 to CERES 5.1 which happened in June 2020. </a:t>
            </a:r>
          </a:p>
          <a:p>
            <a:r>
              <a:rPr lang="en-US" dirty="0">
                <a:latin typeface="Tw Cen MT" panose="020B0602020104020603" pitchFamily="34" charset="0"/>
              </a:rPr>
              <a:t>In December of 2020, we began tracking kits in CERES</a:t>
            </a:r>
          </a:p>
          <a:p>
            <a:pPr lvl="1"/>
            <a:r>
              <a:rPr lang="en-US" dirty="0">
                <a:latin typeface="Tw Cen MT" panose="020B0602020104020603" pitchFamily="34" charset="0"/>
              </a:rPr>
              <a:t>This gave us visibility on what items are “in boxes” and which are still on pallets</a:t>
            </a:r>
          </a:p>
          <a:p>
            <a:r>
              <a:rPr lang="en-US" dirty="0">
                <a:latin typeface="Tw Cen MT" panose="020B0602020104020603" pitchFamily="34" charset="0"/>
              </a:rPr>
              <a:t>In July of 2021, the first barcoded pallets were received into our warehouse</a:t>
            </a:r>
          </a:p>
          <a:p>
            <a:pPr lvl="1"/>
            <a:r>
              <a:rPr lang="en-US" dirty="0">
                <a:latin typeface="Tw Cen MT" panose="020B0602020104020603" pitchFamily="34" charset="0"/>
              </a:rPr>
              <a:t>This was initially piloted with commodities (TEFAP and CSFP) and later incorporated to other programs</a:t>
            </a:r>
          </a:p>
          <a:p>
            <a:pPr lvl="1"/>
            <a:r>
              <a:rPr lang="en-US" dirty="0">
                <a:latin typeface="Tw Cen MT" panose="020B0602020104020603" pitchFamily="34" charset="0"/>
              </a:rPr>
              <a:t>In April of 2022 we began the last conversion on our bulk items like produce and food drive donations. </a:t>
            </a:r>
          </a:p>
          <a:p>
            <a:r>
              <a:rPr lang="en-US" dirty="0">
                <a:latin typeface="Tw Cen MT" panose="020B0602020104020603" pitchFamily="34" charset="0"/>
              </a:rPr>
              <a:t>All of these upgrades were completed without having to pause service to our neighbors.</a:t>
            </a:r>
          </a:p>
          <a:p>
            <a:endParaRPr lang="en-US" dirty="0">
              <a:latin typeface="Tw Cen MT" panose="020B0602020104020603" pitchFamily="34" charset="0"/>
            </a:endParaRPr>
          </a:p>
        </p:txBody>
      </p:sp>
    </p:spTree>
    <p:extLst>
      <p:ext uri="{BB962C8B-B14F-4D97-AF65-F5344CB8AC3E}">
        <p14:creationId xmlns:p14="http://schemas.microsoft.com/office/powerpoint/2010/main" val="22007878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1A33B-1857-CA6E-0AAE-773A4E7DF054}"/>
              </a:ext>
            </a:extLst>
          </p:cNvPr>
          <p:cNvSpPr>
            <a:spLocks noGrp="1"/>
          </p:cNvSpPr>
          <p:nvPr>
            <p:ph type="title"/>
          </p:nvPr>
        </p:nvSpPr>
        <p:spPr/>
        <p:txBody>
          <a:bodyPr/>
          <a:lstStyle/>
          <a:p>
            <a:r>
              <a:rPr lang="en-US" dirty="0">
                <a:latin typeface="Tw Cen MT" panose="020B0602020104020603" pitchFamily="34" charset="0"/>
              </a:rPr>
              <a:t>Technology: On the Horizon</a:t>
            </a:r>
          </a:p>
        </p:txBody>
      </p:sp>
      <p:sp>
        <p:nvSpPr>
          <p:cNvPr id="3" name="Content Placeholder 2">
            <a:extLst>
              <a:ext uri="{FF2B5EF4-FFF2-40B4-BE49-F238E27FC236}">
                <a16:creationId xmlns:a16="http://schemas.microsoft.com/office/drawing/2014/main" id="{CD919C2C-BFE0-D0F6-5D99-15E250C092CF}"/>
              </a:ext>
            </a:extLst>
          </p:cNvPr>
          <p:cNvSpPr>
            <a:spLocks noGrp="1"/>
          </p:cNvSpPr>
          <p:nvPr>
            <p:ph idx="1"/>
          </p:nvPr>
        </p:nvSpPr>
        <p:spPr/>
        <p:txBody>
          <a:bodyPr>
            <a:normAutofit lnSpcReduction="10000"/>
          </a:bodyPr>
          <a:lstStyle/>
          <a:p>
            <a:pPr lvl="1"/>
            <a:r>
              <a:rPr lang="en-US" dirty="0"/>
              <a:t>Manifesting from CERES</a:t>
            </a:r>
          </a:p>
          <a:p>
            <a:pPr lvl="2"/>
            <a:r>
              <a:rPr lang="en-US" dirty="0"/>
              <a:t>Manifesting currently is manually input into excel document for drivers</a:t>
            </a:r>
          </a:p>
          <a:p>
            <a:pPr lvl="2"/>
            <a:r>
              <a:rPr lang="en-US" dirty="0"/>
              <a:t>Manifesting from CERES will reduce the opportunity for human error and miscommunication.</a:t>
            </a:r>
          </a:p>
          <a:p>
            <a:pPr lvl="1"/>
            <a:r>
              <a:rPr lang="en-US" dirty="0" err="1"/>
              <a:t>Cmobile</a:t>
            </a:r>
            <a:r>
              <a:rPr lang="en-US" dirty="0"/>
              <a:t> (Driver-side technology)</a:t>
            </a:r>
          </a:p>
          <a:p>
            <a:pPr lvl="2"/>
            <a:r>
              <a:rPr lang="en-US" i="1" dirty="0"/>
              <a:t>A la carte</a:t>
            </a:r>
            <a:r>
              <a:rPr lang="en-US" dirty="0"/>
              <a:t> orders for pickups </a:t>
            </a:r>
            <a:r>
              <a:rPr lang="en-US" i="1" dirty="0"/>
              <a:t>and </a:t>
            </a:r>
            <a:r>
              <a:rPr lang="en-US" dirty="0"/>
              <a:t>deliveries</a:t>
            </a:r>
          </a:p>
          <a:p>
            <a:pPr lvl="2"/>
            <a:r>
              <a:rPr lang="en-US" dirty="0"/>
              <a:t>Allows for the collection of digital signatures for invoices</a:t>
            </a:r>
          </a:p>
          <a:p>
            <a:pPr lvl="2"/>
            <a:r>
              <a:rPr lang="en-US" dirty="0"/>
              <a:t>We are hoping to have the technology available Q1 FY23 </a:t>
            </a:r>
          </a:p>
          <a:p>
            <a:pPr lvl="1"/>
            <a:r>
              <a:rPr lang="en-US" dirty="0"/>
              <a:t>Barcoded pallets tags for agency orders</a:t>
            </a:r>
          </a:p>
          <a:p>
            <a:pPr lvl="2"/>
            <a:r>
              <a:rPr lang="en-US" dirty="0"/>
              <a:t>Will add similar visibility to what we currently have with inbound product</a:t>
            </a:r>
          </a:p>
          <a:p>
            <a:pPr lvl="2"/>
            <a:r>
              <a:rPr lang="en-US" dirty="0"/>
              <a:t>Will help increase accuracy help reduce errors and the timeline to “catch” mistakes</a:t>
            </a:r>
          </a:p>
          <a:p>
            <a:pPr lvl="2"/>
            <a:endParaRPr lang="en-US" dirty="0"/>
          </a:p>
          <a:p>
            <a:endParaRPr lang="en-US" dirty="0"/>
          </a:p>
        </p:txBody>
      </p:sp>
    </p:spTree>
    <p:extLst>
      <p:ext uri="{BB962C8B-B14F-4D97-AF65-F5344CB8AC3E}">
        <p14:creationId xmlns:p14="http://schemas.microsoft.com/office/powerpoint/2010/main" val="39010729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6" name="Straight Connector 15">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0" name="Rectangle 19">
            <a:extLst>
              <a:ext uri="{FF2B5EF4-FFF2-40B4-BE49-F238E27FC236}">
                <a16:creationId xmlns:a16="http://schemas.microsoft.com/office/drawing/2014/main" id="{65513E21-21B0-48DB-8CF1-35E43B33A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he inside of a building&#10;&#10;Description automatically generated">
            <a:extLst>
              <a:ext uri="{FF2B5EF4-FFF2-40B4-BE49-F238E27FC236}">
                <a16:creationId xmlns:a16="http://schemas.microsoft.com/office/drawing/2014/main" id="{F67475DA-11FF-4329-98B5-534BDD165038}"/>
              </a:ext>
            </a:extLst>
          </p:cNvPr>
          <p:cNvPicPr>
            <a:picLocks noChangeAspect="1"/>
          </p:cNvPicPr>
          <p:nvPr/>
        </p:nvPicPr>
        <p:blipFill rotWithShape="1">
          <a:blip r:embed="rId4" cstate="email">
            <a:alphaModFix amt="50000"/>
            <a:extLst>
              <a:ext uri="{28A0092B-C50C-407E-A947-70E740481C1C}">
                <a14:useLocalDpi xmlns:a14="http://schemas.microsoft.com/office/drawing/2010/main"/>
              </a:ext>
            </a:extLst>
          </a:blip>
          <a:srcRect r="-1"/>
          <a:stretch/>
        </p:blipFill>
        <p:spPr>
          <a:xfrm>
            <a:off x="20" y="10"/>
            <a:ext cx="12191675" cy="6857990"/>
          </a:xfrm>
          <a:prstGeom prst="rect">
            <a:avLst/>
          </a:prstGeom>
        </p:spPr>
      </p:pic>
      <p:sp>
        <p:nvSpPr>
          <p:cNvPr id="7" name="Rectangle 6">
            <a:extLst>
              <a:ext uri="{FF2B5EF4-FFF2-40B4-BE49-F238E27FC236}">
                <a16:creationId xmlns:a16="http://schemas.microsoft.com/office/drawing/2014/main" id="{AB97C4C4-B183-4F38-BAC0-AE9C9B69A820}"/>
              </a:ext>
            </a:extLst>
          </p:cNvPr>
          <p:cNvSpPr/>
          <p:nvPr/>
        </p:nvSpPr>
        <p:spPr>
          <a:xfrm>
            <a:off x="4976636" y="992221"/>
            <a:ext cx="6247308" cy="4873558"/>
          </a:xfrm>
          <a:prstGeom prst="rect">
            <a:avLst/>
          </a:prstGeom>
        </p:spPr>
        <p:txBody>
          <a:bodyPr vert="horz" lIns="91440" tIns="45720" rIns="91440" bIns="0" rtlCol="0" anchor="ctr">
            <a:normAutofit/>
          </a:bodyPr>
          <a:lstStyle/>
          <a:p>
            <a:pPr defTabSz="914400">
              <a:lnSpc>
                <a:spcPct val="90000"/>
              </a:lnSpc>
              <a:spcBef>
                <a:spcPct val="0"/>
              </a:spcBef>
              <a:spcAft>
                <a:spcPts val="600"/>
              </a:spcAft>
            </a:pPr>
            <a:r>
              <a:rPr lang="en-US" sz="4800" i="1" cap="all" dirty="0">
                <a:ln w="0">
                  <a:solidFill>
                    <a:sysClr val="windowText" lastClr="000000"/>
                  </a:solidFill>
                </a:ln>
                <a:latin typeface="Tw Cen MT" panose="020B0602020104020603" pitchFamily="34" charset="0"/>
                <a:ea typeface="+mj-ea"/>
                <a:cs typeface="+mj-cs"/>
              </a:rPr>
              <a:t>Questions?</a:t>
            </a:r>
            <a:endParaRPr lang="en-US" sz="4800" i="1" cap="all" spc="0" dirty="0">
              <a:ln w="0">
                <a:solidFill>
                  <a:sysClr val="windowText" lastClr="000000"/>
                </a:solidFill>
              </a:ln>
              <a:latin typeface="Tw Cen MT" panose="020B0602020104020603" pitchFamily="34" charset="0"/>
              <a:ea typeface="+mj-ea"/>
              <a:cs typeface="+mj-cs"/>
            </a:endParaRPr>
          </a:p>
        </p:txBody>
      </p:sp>
      <p:cxnSp>
        <p:nvCxnSpPr>
          <p:cNvPr id="22" name="Straight Connector 21">
            <a:extLst>
              <a:ext uri="{FF2B5EF4-FFF2-40B4-BE49-F238E27FC236}">
                <a16:creationId xmlns:a16="http://schemas.microsoft.com/office/drawing/2014/main" id="{580B8A35-DEA7-4D43-9DF8-90B4681D0F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Logo&#10;&#10;Description automatically generated">
            <a:extLst>
              <a:ext uri="{FF2B5EF4-FFF2-40B4-BE49-F238E27FC236}">
                <a16:creationId xmlns:a16="http://schemas.microsoft.com/office/drawing/2014/main" id="{0F306530-5B1E-05D0-E930-94470A13B157}"/>
              </a:ext>
            </a:extLst>
          </p:cNvPr>
          <p:cNvPicPr>
            <a:picLocks noChangeAspect="1"/>
          </p:cNvPicPr>
          <p:nvPr/>
        </p:nvPicPr>
        <p:blipFill rotWithShape="1">
          <a:blip r:embed="rId5"/>
          <a:srcRect b="16257"/>
          <a:stretch/>
        </p:blipFill>
        <p:spPr>
          <a:xfrm>
            <a:off x="9726592" y="5128436"/>
            <a:ext cx="2142031" cy="1483783"/>
          </a:xfrm>
          <a:prstGeom prst="rect">
            <a:avLst/>
          </a:prstGeom>
        </p:spPr>
      </p:pic>
    </p:spTree>
    <p:extLst>
      <p:ext uri="{BB962C8B-B14F-4D97-AF65-F5344CB8AC3E}">
        <p14:creationId xmlns:p14="http://schemas.microsoft.com/office/powerpoint/2010/main" val="172075488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2">
            <a:extLst>
              <a:ext uri="{FF2B5EF4-FFF2-40B4-BE49-F238E27FC236}">
                <a16:creationId xmlns:a16="http://schemas.microsoft.com/office/drawing/2014/main" id="{65513E21-21B0-48DB-8CF1-35E43B33A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scene, table, filled, sitting&#10;&#10;Description automatically generated">
            <a:extLst>
              <a:ext uri="{FF2B5EF4-FFF2-40B4-BE49-F238E27FC236}">
                <a16:creationId xmlns:a16="http://schemas.microsoft.com/office/drawing/2014/main" id="{5119D0E6-7B8C-4049-ACAD-FDA9A2DF8E6C}"/>
              </a:ext>
            </a:extLst>
          </p:cNvPr>
          <p:cNvPicPr>
            <a:picLocks noChangeAspect="1"/>
          </p:cNvPicPr>
          <p:nvPr/>
        </p:nvPicPr>
        <p:blipFill rotWithShape="1">
          <a:blip r:embed="rId3" cstate="email">
            <a:alphaModFix amt="50000"/>
            <a:extLst>
              <a:ext uri="{28A0092B-C50C-407E-A947-70E740481C1C}">
                <a14:useLocalDpi xmlns:a14="http://schemas.microsoft.com/office/drawing/2010/main"/>
              </a:ext>
            </a:extLst>
          </a:blip>
          <a:srcRect r="-1"/>
          <a:stretch/>
        </p:blipFill>
        <p:spPr>
          <a:xfrm>
            <a:off x="20" y="10"/>
            <a:ext cx="12191675" cy="6857990"/>
          </a:xfrm>
          <a:prstGeom prst="rect">
            <a:avLst/>
          </a:prstGeom>
        </p:spPr>
      </p:pic>
      <p:sp>
        <p:nvSpPr>
          <p:cNvPr id="2" name="Title 1">
            <a:extLst>
              <a:ext uri="{FF2B5EF4-FFF2-40B4-BE49-F238E27FC236}">
                <a16:creationId xmlns:a16="http://schemas.microsoft.com/office/drawing/2014/main" id="{0BAEA8F2-DB4E-402F-84F4-0CD6C989DBB3}"/>
              </a:ext>
            </a:extLst>
          </p:cNvPr>
          <p:cNvSpPr>
            <a:spLocks noGrp="1"/>
          </p:cNvSpPr>
          <p:nvPr>
            <p:ph type="ctrTitle"/>
          </p:nvPr>
        </p:nvSpPr>
        <p:spPr>
          <a:xfrm>
            <a:off x="4976636" y="992221"/>
            <a:ext cx="6247308" cy="4873558"/>
          </a:xfrm>
        </p:spPr>
        <p:txBody>
          <a:bodyPr anchor="ctr">
            <a:normAutofit/>
          </a:bodyPr>
          <a:lstStyle/>
          <a:p>
            <a:pPr defTabSz="914400">
              <a:lnSpc>
                <a:spcPct val="90000"/>
              </a:lnSpc>
              <a:spcBef>
                <a:spcPct val="0"/>
              </a:spcBef>
              <a:spcAft>
                <a:spcPts val="600"/>
              </a:spcAft>
            </a:pPr>
            <a:br>
              <a:rPr lang="en-US" sz="4800" dirty="0">
                <a:latin typeface="Tw Cen MT" panose="020B0602020104020603" pitchFamily="34" charset="0"/>
              </a:rPr>
            </a:br>
            <a:r>
              <a:rPr lang="en-US" sz="4800" cap="all" spc="0" dirty="0">
                <a:ln w="0">
                  <a:solidFill>
                    <a:sysClr val="windowText" lastClr="000000"/>
                  </a:solidFill>
                </a:ln>
                <a:latin typeface="Tw Cen MT" panose="020B0602020104020603" pitchFamily="34" charset="0"/>
              </a:rPr>
              <a:t>Food</a:t>
            </a:r>
            <a:br>
              <a:rPr lang="en-US" sz="4800" cap="all" spc="0" dirty="0">
                <a:ln w="0">
                  <a:solidFill>
                    <a:sysClr val="windowText" lastClr="000000"/>
                  </a:solidFill>
                </a:ln>
                <a:latin typeface="Tw Cen MT" panose="020B0602020104020603" pitchFamily="34" charset="0"/>
              </a:rPr>
            </a:br>
            <a:r>
              <a:rPr lang="en-US" sz="4800" cap="all" spc="0" dirty="0">
                <a:ln w="0">
                  <a:solidFill>
                    <a:sysClr val="windowText" lastClr="000000"/>
                  </a:solidFill>
                </a:ln>
                <a:latin typeface="Tw Cen MT" panose="020B0602020104020603" pitchFamily="34" charset="0"/>
              </a:rPr>
              <a:t>IN AND OUT</a:t>
            </a:r>
            <a:br>
              <a:rPr lang="en-US" sz="4800" i="1" cap="all" spc="0" dirty="0">
                <a:ln w="0">
                  <a:solidFill>
                    <a:sysClr val="windowText" lastClr="000000"/>
                  </a:solidFill>
                </a:ln>
                <a:latin typeface="Tw Cen MT" panose="020B0602020104020603" pitchFamily="34" charset="0"/>
              </a:rPr>
            </a:br>
            <a:endParaRPr lang="en-US" sz="4800" dirty="0">
              <a:latin typeface="Tw Cen MT" panose="020B0602020104020603" pitchFamily="34" charset="0"/>
            </a:endParaRPr>
          </a:p>
        </p:txBody>
      </p:sp>
      <p:sp>
        <p:nvSpPr>
          <p:cNvPr id="3" name="Subtitle 2">
            <a:extLst>
              <a:ext uri="{FF2B5EF4-FFF2-40B4-BE49-F238E27FC236}">
                <a16:creationId xmlns:a16="http://schemas.microsoft.com/office/drawing/2014/main" id="{E6D4767D-9B6F-4FC6-B055-9F38C267542A}"/>
              </a:ext>
            </a:extLst>
          </p:cNvPr>
          <p:cNvSpPr>
            <a:spLocks noGrp="1"/>
          </p:cNvSpPr>
          <p:nvPr>
            <p:ph type="subTitle" idx="1"/>
          </p:nvPr>
        </p:nvSpPr>
        <p:spPr>
          <a:xfrm>
            <a:off x="968056" y="996610"/>
            <a:ext cx="3363901" cy="4864780"/>
          </a:xfrm>
        </p:spPr>
        <p:txBody>
          <a:bodyPr anchor="ctr">
            <a:normAutofit/>
          </a:bodyPr>
          <a:lstStyle/>
          <a:p>
            <a:pPr algn="r"/>
            <a:r>
              <a:rPr lang="en-US" sz="2000" dirty="0">
                <a:latin typeface="Tw Cen MT" panose="020B0602020104020603" pitchFamily="34" charset="0"/>
              </a:rPr>
              <a:t>and how it magically </a:t>
            </a:r>
          </a:p>
          <a:p>
            <a:pPr algn="r"/>
            <a:r>
              <a:rPr lang="en-US" sz="2000" dirty="0">
                <a:latin typeface="Tw Cen MT" panose="020B0602020104020603" pitchFamily="34" charset="0"/>
              </a:rPr>
              <a:t>all happens</a:t>
            </a:r>
          </a:p>
        </p:txBody>
      </p:sp>
      <p:cxnSp>
        <p:nvCxnSpPr>
          <p:cNvPr id="28" name="Straight Connector 24">
            <a:extLst>
              <a:ext uri="{FF2B5EF4-FFF2-40B4-BE49-F238E27FC236}">
                <a16:creationId xmlns:a16="http://schemas.microsoft.com/office/drawing/2014/main" id="{580B8A35-DEA7-4D43-9DF8-90B4681D0F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986562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The inside of a building&#10;&#10;Description automatically generated">
            <a:extLst>
              <a:ext uri="{FF2B5EF4-FFF2-40B4-BE49-F238E27FC236}">
                <a16:creationId xmlns:a16="http://schemas.microsoft.com/office/drawing/2014/main" id="{EFB8374D-0483-44B2-BF53-76F0BD725EF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 y="10"/>
            <a:ext cx="12191695" cy="6857990"/>
          </a:xfrm>
          <a:prstGeom prst="rect">
            <a:avLst/>
          </a:prstGeom>
        </p:spPr>
      </p:pic>
      <p:sp>
        <p:nvSpPr>
          <p:cNvPr id="22" name="Rectangle 9">
            <a:extLst>
              <a:ext uri="{FF2B5EF4-FFF2-40B4-BE49-F238E27FC236}">
                <a16:creationId xmlns:a16="http://schemas.microsoft.com/office/drawing/2014/main" id="{368B8211-0B9F-4516-8771-3316E00DB9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1643" y="636753"/>
            <a:ext cx="8299435"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A1A21D-DCE4-4435-AC21-E461A884E1E6}"/>
              </a:ext>
            </a:extLst>
          </p:cNvPr>
          <p:cNvSpPr>
            <a:spLocks noGrp="1"/>
          </p:cNvSpPr>
          <p:nvPr>
            <p:ph type="title"/>
          </p:nvPr>
        </p:nvSpPr>
        <p:spPr>
          <a:xfrm>
            <a:off x="4063421" y="804520"/>
            <a:ext cx="6815731" cy="1049235"/>
          </a:xfrm>
        </p:spPr>
        <p:txBody>
          <a:bodyPr>
            <a:normAutofit/>
          </a:bodyPr>
          <a:lstStyle/>
          <a:p>
            <a:r>
              <a:rPr lang="en-US" dirty="0">
                <a:solidFill>
                  <a:srgbClr val="FFFFFE"/>
                </a:solidFill>
                <a:latin typeface="Tw Cen MT" panose="020B0602020104020603" pitchFamily="34" charset="0"/>
              </a:rPr>
              <a:t>Overview of conversation today</a:t>
            </a:r>
          </a:p>
        </p:txBody>
      </p:sp>
      <p:cxnSp>
        <p:nvCxnSpPr>
          <p:cNvPr id="23" name="Straight Connector 11">
            <a:extLst>
              <a:ext uri="{FF2B5EF4-FFF2-40B4-BE49-F238E27FC236}">
                <a16:creationId xmlns:a16="http://schemas.microsoft.com/office/drawing/2014/main" id="{B7582E73-8B46-4A0E-944E-58357C8088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789" y="1847088"/>
            <a:ext cx="6813363" cy="0"/>
          </a:xfrm>
          <a:prstGeom prst="line">
            <a:avLst/>
          </a:prstGeom>
          <a:ln w="31750">
            <a:solidFill>
              <a:srgbClr val="DD7098"/>
            </a:solidFill>
          </a:ln>
        </p:spPr>
        <p:style>
          <a:lnRef idx="3">
            <a:schemeClr val="accent1"/>
          </a:lnRef>
          <a:fillRef idx="0">
            <a:schemeClr val="accent1"/>
          </a:fillRef>
          <a:effectRef idx="2">
            <a:schemeClr val="accent1"/>
          </a:effectRef>
          <a:fontRef idx="minor">
            <a:schemeClr val="tx1"/>
          </a:fontRef>
        </p:style>
      </p:cxnSp>
      <p:sp>
        <p:nvSpPr>
          <p:cNvPr id="3" name="Content Placeholder 2">
            <a:extLst>
              <a:ext uri="{FF2B5EF4-FFF2-40B4-BE49-F238E27FC236}">
                <a16:creationId xmlns:a16="http://schemas.microsoft.com/office/drawing/2014/main" id="{061EBBDC-2F42-4C4B-AB1C-F5DE0B6E36DB}"/>
              </a:ext>
            </a:extLst>
          </p:cNvPr>
          <p:cNvSpPr>
            <a:spLocks noGrp="1"/>
          </p:cNvSpPr>
          <p:nvPr>
            <p:ph idx="1"/>
          </p:nvPr>
        </p:nvSpPr>
        <p:spPr>
          <a:xfrm>
            <a:off x="4063421" y="2015733"/>
            <a:ext cx="7711812" cy="4021267"/>
          </a:xfrm>
        </p:spPr>
        <p:txBody>
          <a:bodyPr>
            <a:normAutofit/>
          </a:bodyPr>
          <a:lstStyle/>
          <a:p>
            <a:pPr marL="457200" indent="-457200">
              <a:buClr>
                <a:srgbClr val="DD7098"/>
              </a:buClr>
              <a:buFont typeface="+mj-lt"/>
              <a:buAutoNum type="alphaUcPeriod"/>
            </a:pPr>
            <a:r>
              <a:rPr lang="en-US" dirty="0">
                <a:solidFill>
                  <a:srgbClr val="FFFFFE"/>
                </a:solidFill>
                <a:latin typeface="Tw Cen MT" panose="020B0602020104020603" pitchFamily="34" charset="0"/>
              </a:rPr>
              <a:t>Procuring food and what it takes to bring food into the building</a:t>
            </a:r>
          </a:p>
          <a:p>
            <a:pPr marL="457200" indent="-457200">
              <a:buClr>
                <a:srgbClr val="DD7098"/>
              </a:buClr>
              <a:buFont typeface="+mj-lt"/>
              <a:buAutoNum type="alphaUcPeriod"/>
            </a:pPr>
            <a:r>
              <a:rPr lang="en-US" dirty="0">
                <a:solidFill>
                  <a:srgbClr val="FFFFFE"/>
                </a:solidFill>
                <a:latin typeface="Tw Cen MT" panose="020B0602020104020603" pitchFamily="34" charset="0"/>
              </a:rPr>
              <a:t>What happens to the food once its here and how it gets into Ceres</a:t>
            </a:r>
          </a:p>
          <a:p>
            <a:pPr marL="457200" indent="-457200">
              <a:buClr>
                <a:srgbClr val="DD7098"/>
              </a:buClr>
              <a:buFont typeface="+mj-lt"/>
              <a:buAutoNum type="alphaUcPeriod"/>
            </a:pPr>
            <a:r>
              <a:rPr lang="en-US" dirty="0">
                <a:solidFill>
                  <a:srgbClr val="FFFFFE"/>
                </a:solidFill>
                <a:latin typeface="Tw Cen MT" panose="020B0602020104020603" pitchFamily="34" charset="0"/>
              </a:rPr>
              <a:t>How our partner agencies and programs get access to the food </a:t>
            </a:r>
          </a:p>
          <a:p>
            <a:pPr marL="457200" indent="-457200">
              <a:buClr>
                <a:srgbClr val="DD7098"/>
              </a:buClr>
              <a:buFont typeface="+mj-lt"/>
              <a:buAutoNum type="alphaUcPeriod"/>
            </a:pPr>
            <a:r>
              <a:rPr lang="en-US" dirty="0">
                <a:solidFill>
                  <a:srgbClr val="FFFFFE"/>
                </a:solidFill>
                <a:latin typeface="Tw Cen MT" panose="020B0602020104020603" pitchFamily="34" charset="0"/>
              </a:rPr>
              <a:t>Picking orders for agencies and getting that food into their hands </a:t>
            </a:r>
          </a:p>
          <a:p>
            <a:pPr marL="457200" indent="-457200">
              <a:buClr>
                <a:srgbClr val="DD7098"/>
              </a:buClr>
              <a:buFont typeface="+mj-lt"/>
              <a:buAutoNum type="alphaUcPeriod"/>
            </a:pPr>
            <a:r>
              <a:rPr lang="en-US" dirty="0">
                <a:solidFill>
                  <a:srgbClr val="FFFFFE"/>
                </a:solidFill>
                <a:latin typeface="Tw Cen MT" panose="020B0602020104020603" pitchFamily="34" charset="0"/>
              </a:rPr>
              <a:t>Paper, Paper and more Paper and where it all goes</a:t>
            </a:r>
          </a:p>
          <a:p>
            <a:pPr marL="457200" indent="-457200">
              <a:buClr>
                <a:srgbClr val="DD7098"/>
              </a:buClr>
              <a:buFont typeface="+mj-lt"/>
              <a:buAutoNum type="alphaUcPeriod"/>
            </a:pPr>
            <a:r>
              <a:rPr lang="en-US" dirty="0">
                <a:solidFill>
                  <a:srgbClr val="FFFFFE"/>
                </a:solidFill>
                <a:latin typeface="Tw Cen MT" panose="020B0602020104020603" pitchFamily="34" charset="0"/>
              </a:rPr>
              <a:t>Processes Differences in Pueblo</a:t>
            </a:r>
          </a:p>
          <a:p>
            <a:pPr marL="457200" indent="-457200">
              <a:buClr>
                <a:srgbClr val="DD7098"/>
              </a:buClr>
              <a:buFont typeface="+mj-lt"/>
              <a:buAutoNum type="alphaUcPeriod"/>
            </a:pPr>
            <a:r>
              <a:rPr lang="en-US" dirty="0">
                <a:solidFill>
                  <a:srgbClr val="FFFFFE"/>
                </a:solidFill>
                <a:latin typeface="Tw Cen MT" panose="020B0602020104020603" pitchFamily="34" charset="0"/>
              </a:rPr>
              <a:t>Audits and Compliance</a:t>
            </a:r>
          </a:p>
          <a:p>
            <a:pPr marL="457200" indent="-457200">
              <a:buClr>
                <a:srgbClr val="DD7098"/>
              </a:buClr>
              <a:buFont typeface="+mj-lt"/>
              <a:buAutoNum type="alphaUcPeriod"/>
            </a:pPr>
            <a:r>
              <a:rPr lang="en-US" dirty="0">
                <a:solidFill>
                  <a:srgbClr val="FFFFFE"/>
                </a:solidFill>
                <a:latin typeface="Tw Cen MT" panose="020B0602020104020603" pitchFamily="34" charset="0"/>
              </a:rPr>
              <a:t>Technology</a:t>
            </a:r>
          </a:p>
          <a:p>
            <a:pPr>
              <a:buClr>
                <a:srgbClr val="DD7098"/>
              </a:buClr>
            </a:pPr>
            <a:endParaRPr lang="en-US" dirty="0">
              <a:solidFill>
                <a:srgbClr val="FFFFFE"/>
              </a:solidFill>
              <a:latin typeface="Tw Cen MT" panose="020B0602020104020603" pitchFamily="34" charset="0"/>
            </a:endParaRPr>
          </a:p>
          <a:p>
            <a:pPr>
              <a:buClr>
                <a:srgbClr val="DD7098"/>
              </a:buClr>
            </a:pPr>
            <a:endParaRPr lang="en-US" dirty="0">
              <a:solidFill>
                <a:srgbClr val="FFFFFE"/>
              </a:solidFill>
              <a:latin typeface="Tw Cen MT" panose="020B0602020104020603" pitchFamily="34" charset="0"/>
            </a:endParaRPr>
          </a:p>
        </p:txBody>
      </p:sp>
    </p:spTree>
    <p:extLst>
      <p:ext uri="{BB962C8B-B14F-4D97-AF65-F5344CB8AC3E}">
        <p14:creationId xmlns:p14="http://schemas.microsoft.com/office/powerpoint/2010/main" val="2433179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watermelon&#10;&#10;Description automatically generated">
            <a:extLst>
              <a:ext uri="{FF2B5EF4-FFF2-40B4-BE49-F238E27FC236}">
                <a16:creationId xmlns:a16="http://schemas.microsoft.com/office/drawing/2014/main" id="{E072B410-1057-4073-96CB-3647D7CABE9B}"/>
              </a:ext>
            </a:extLst>
          </p:cNvPr>
          <p:cNvPicPr>
            <a:picLocks noChangeAspect="1"/>
          </p:cNvPicPr>
          <p:nvPr/>
        </p:nvPicPr>
        <p:blipFill rotWithShape="1">
          <a:blip r:embed="rId3" cstate="email">
            <a:alphaModFix amt="2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13667" y="1"/>
            <a:ext cx="12178333" cy="6146358"/>
          </a:xfrm>
          <a:prstGeom prst="rect">
            <a:avLst/>
          </a:prstGeom>
        </p:spPr>
      </p:pic>
      <p:sp>
        <p:nvSpPr>
          <p:cNvPr id="2" name="Title 1">
            <a:extLst>
              <a:ext uri="{FF2B5EF4-FFF2-40B4-BE49-F238E27FC236}">
                <a16:creationId xmlns:a16="http://schemas.microsoft.com/office/drawing/2014/main" id="{8332CC15-D10D-4048-9D9A-ECEC5B0516C1}"/>
              </a:ext>
            </a:extLst>
          </p:cNvPr>
          <p:cNvSpPr>
            <a:spLocks noGrp="1"/>
          </p:cNvSpPr>
          <p:nvPr>
            <p:ph type="title"/>
          </p:nvPr>
        </p:nvSpPr>
        <p:spPr/>
        <p:txBody>
          <a:bodyPr>
            <a:normAutofit/>
          </a:bodyPr>
          <a:lstStyle/>
          <a:p>
            <a:pPr algn="ctr"/>
            <a:r>
              <a:rPr lang="en-US" dirty="0">
                <a:latin typeface="Tw Cen MT" panose="020B0602020104020603" pitchFamily="34" charset="0"/>
              </a:rPr>
              <a:t>Procuring food</a:t>
            </a:r>
          </a:p>
        </p:txBody>
      </p:sp>
      <p:sp>
        <p:nvSpPr>
          <p:cNvPr id="3" name="Content Placeholder 2">
            <a:extLst>
              <a:ext uri="{FF2B5EF4-FFF2-40B4-BE49-F238E27FC236}">
                <a16:creationId xmlns:a16="http://schemas.microsoft.com/office/drawing/2014/main" id="{1FD81378-D59F-4FDF-9602-7313035AA2BD}"/>
              </a:ext>
            </a:extLst>
          </p:cNvPr>
          <p:cNvSpPr>
            <a:spLocks noGrp="1"/>
          </p:cNvSpPr>
          <p:nvPr>
            <p:ph sz="half" idx="1"/>
          </p:nvPr>
        </p:nvSpPr>
        <p:spPr>
          <a:xfrm>
            <a:off x="312495" y="2019042"/>
            <a:ext cx="4125924" cy="2401775"/>
          </a:xfrm>
        </p:spPr>
        <p:txBody>
          <a:bodyPr>
            <a:normAutofit/>
          </a:bodyPr>
          <a:lstStyle/>
          <a:p>
            <a:pPr marL="0" indent="0">
              <a:buNone/>
            </a:pPr>
            <a:r>
              <a:rPr lang="en-US" sz="1900" dirty="0">
                <a:latin typeface="Tw Cen MT" panose="020B0602020104020603" pitchFamily="34" charset="0"/>
              </a:rPr>
              <a:t>Food Procurement team </a:t>
            </a:r>
            <a:r>
              <a:rPr lang="en-US" sz="1900" i="1" dirty="0">
                <a:latin typeface="Tw Cen MT" panose="020B0602020104020603" pitchFamily="34" charset="0"/>
              </a:rPr>
              <a:t>(Jason Feld and Tricia Thomas)</a:t>
            </a:r>
            <a:r>
              <a:rPr lang="en-US" sz="1900" dirty="0">
                <a:latin typeface="Tw Cen MT" panose="020B0602020104020603" pitchFamily="34" charset="0"/>
              </a:rPr>
              <a:t> actively seeks and accepts loads based on food budget for donated and purchased foods. </a:t>
            </a:r>
          </a:p>
          <a:p>
            <a:pPr marL="0" indent="0">
              <a:buNone/>
            </a:pPr>
            <a:r>
              <a:rPr lang="en-US" sz="1900" dirty="0">
                <a:latin typeface="Tw Cen MT" panose="020B0602020104020603" pitchFamily="34" charset="0"/>
              </a:rPr>
              <a:t>Commodities are separate process. </a:t>
            </a:r>
            <a:r>
              <a:rPr lang="en-US" sz="1900" i="1" dirty="0">
                <a:latin typeface="Tw Cen MT" panose="020B0602020104020603" pitchFamily="34" charset="0"/>
              </a:rPr>
              <a:t>(More on next slide)</a:t>
            </a:r>
          </a:p>
          <a:p>
            <a:pPr marL="0" indent="0">
              <a:buNone/>
            </a:pPr>
            <a:endParaRPr lang="en-US" dirty="0"/>
          </a:p>
        </p:txBody>
      </p:sp>
      <p:sp>
        <p:nvSpPr>
          <p:cNvPr id="5" name="Content Placeholder 2">
            <a:extLst>
              <a:ext uri="{FF2B5EF4-FFF2-40B4-BE49-F238E27FC236}">
                <a16:creationId xmlns:a16="http://schemas.microsoft.com/office/drawing/2014/main" id="{B4F3C85E-5D1D-4038-ACF7-A9D92045EBD0}"/>
              </a:ext>
            </a:extLst>
          </p:cNvPr>
          <p:cNvSpPr txBox="1">
            <a:spLocks/>
          </p:cNvSpPr>
          <p:nvPr/>
        </p:nvSpPr>
        <p:spPr>
          <a:xfrm>
            <a:off x="2558820" y="4434820"/>
            <a:ext cx="4011621" cy="156507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US" dirty="0">
                <a:latin typeface="Tw Cen MT" panose="020B0602020104020603" pitchFamily="34" charset="0"/>
              </a:rPr>
              <a:t>2) Product is scheduled for delivery, using an Outlook calendar, or in some cases shows up unannounced.</a:t>
            </a:r>
          </a:p>
        </p:txBody>
      </p:sp>
      <p:sp>
        <p:nvSpPr>
          <p:cNvPr id="7" name="Content Placeholder 2">
            <a:extLst>
              <a:ext uri="{FF2B5EF4-FFF2-40B4-BE49-F238E27FC236}">
                <a16:creationId xmlns:a16="http://schemas.microsoft.com/office/drawing/2014/main" id="{93082137-AFA2-42A0-A9A4-D95DD27F98BC}"/>
              </a:ext>
            </a:extLst>
          </p:cNvPr>
          <p:cNvSpPr txBox="1">
            <a:spLocks/>
          </p:cNvSpPr>
          <p:nvPr/>
        </p:nvSpPr>
        <p:spPr>
          <a:xfrm>
            <a:off x="6549775" y="2028147"/>
            <a:ext cx="3761483" cy="1565079"/>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US" dirty="0">
                <a:latin typeface="Tw Cen MT" panose="020B0602020104020603" pitchFamily="34" charset="0"/>
              </a:rPr>
              <a:t>3) Receiving Coordinators </a:t>
            </a:r>
            <a:r>
              <a:rPr lang="en-US" i="1" dirty="0">
                <a:latin typeface="Tw Cen MT" panose="020B0602020104020603" pitchFamily="34" charset="0"/>
              </a:rPr>
              <a:t>(Kevin Westendorf and Joey Egan) </a:t>
            </a:r>
            <a:r>
              <a:rPr lang="en-US" dirty="0">
                <a:latin typeface="Tw Cen MT" panose="020B0602020104020603" pitchFamily="34" charset="0"/>
              </a:rPr>
              <a:t>check entire truck for the following: </a:t>
            </a:r>
            <a:r>
              <a:rPr lang="en-US" i="1" dirty="0">
                <a:latin typeface="Tw Cen MT" panose="020B0602020104020603" pitchFamily="34" charset="0"/>
              </a:rPr>
              <a:t>spoilage, accuracy, temperature. </a:t>
            </a:r>
            <a:r>
              <a:rPr lang="en-US" dirty="0">
                <a:latin typeface="Tw Cen MT" panose="020B0602020104020603" pitchFamily="34" charset="0"/>
              </a:rPr>
              <a:t>Once confirmed Incoming Product Donation (IPD) form is completed. </a:t>
            </a:r>
          </a:p>
          <a:p>
            <a:pPr marL="0" indent="0">
              <a:buFont typeface="Arial" panose="020B0604020202020204" pitchFamily="34" charset="0"/>
              <a:buNone/>
            </a:pPr>
            <a:endParaRPr lang="en-US" dirty="0">
              <a:latin typeface="Tw Cen MT" panose="020B0602020104020603" pitchFamily="34" charset="0"/>
            </a:endParaRPr>
          </a:p>
        </p:txBody>
      </p:sp>
      <p:sp>
        <p:nvSpPr>
          <p:cNvPr id="9" name="Content Placeholder 2">
            <a:extLst>
              <a:ext uri="{FF2B5EF4-FFF2-40B4-BE49-F238E27FC236}">
                <a16:creationId xmlns:a16="http://schemas.microsoft.com/office/drawing/2014/main" id="{AF474A2F-4DBD-4298-BC79-F23D994547F6}"/>
              </a:ext>
            </a:extLst>
          </p:cNvPr>
          <p:cNvSpPr txBox="1">
            <a:spLocks/>
          </p:cNvSpPr>
          <p:nvPr/>
        </p:nvSpPr>
        <p:spPr>
          <a:xfrm>
            <a:off x="8430517" y="4420817"/>
            <a:ext cx="3761483" cy="156507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US" dirty="0">
                <a:latin typeface="Tw Cen MT" panose="020B0602020104020603" pitchFamily="34" charset="0"/>
              </a:rPr>
              <a:t>4) Barcoded pallet tags are created and product is stored. Donation Orders is created in Ceres. </a:t>
            </a:r>
          </a:p>
          <a:p>
            <a:pPr marL="0" indent="0">
              <a:buFont typeface="Arial" panose="020B0604020202020204" pitchFamily="34" charset="0"/>
              <a:buNone/>
            </a:pPr>
            <a:endParaRPr lang="en-US" dirty="0"/>
          </a:p>
        </p:txBody>
      </p:sp>
      <p:cxnSp>
        <p:nvCxnSpPr>
          <p:cNvPr id="12" name="Connector: Elbow 11">
            <a:extLst>
              <a:ext uri="{FF2B5EF4-FFF2-40B4-BE49-F238E27FC236}">
                <a16:creationId xmlns:a16="http://schemas.microsoft.com/office/drawing/2014/main" id="{A39FAA48-0824-4A6B-A0EE-BA59A26763D9}"/>
              </a:ext>
            </a:extLst>
          </p:cNvPr>
          <p:cNvCxnSpPr>
            <a:cxnSpLocks/>
          </p:cNvCxnSpPr>
          <p:nvPr/>
        </p:nvCxnSpPr>
        <p:spPr>
          <a:xfrm>
            <a:off x="1232807" y="4604657"/>
            <a:ext cx="1232807" cy="334736"/>
          </a:xfrm>
          <a:prstGeom prst="bentConnector3">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0678580F-C49D-4147-AAAE-5A356725BCF4}"/>
              </a:ext>
            </a:extLst>
          </p:cNvPr>
          <p:cNvCxnSpPr>
            <a:cxnSpLocks/>
            <a:endCxn id="7" idx="1"/>
          </p:cNvCxnSpPr>
          <p:nvPr/>
        </p:nvCxnSpPr>
        <p:spPr>
          <a:xfrm rot="5400000" flipH="1" flipV="1">
            <a:off x="5310780" y="3031869"/>
            <a:ext cx="1460177" cy="1017814"/>
          </a:xfrm>
          <a:prstGeom prst="bentConnector2">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FBCE379F-7A31-4C07-A062-16A2A505208F}"/>
              </a:ext>
            </a:extLst>
          </p:cNvPr>
          <p:cNvCxnSpPr/>
          <p:nvPr/>
        </p:nvCxnSpPr>
        <p:spPr>
          <a:xfrm>
            <a:off x="7307036" y="4024993"/>
            <a:ext cx="1123481" cy="914400"/>
          </a:xfrm>
          <a:prstGeom prst="bentConnector3">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9936241-272F-4CBD-B176-118E18F99601}"/>
              </a:ext>
            </a:extLst>
          </p:cNvPr>
          <p:cNvCxnSpPr>
            <a:cxnSpLocks/>
          </p:cNvCxnSpPr>
          <p:nvPr/>
        </p:nvCxnSpPr>
        <p:spPr>
          <a:xfrm>
            <a:off x="1224643" y="4482193"/>
            <a:ext cx="0" cy="15512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08736BA-864B-4B7A-AD8B-B3424B50D4EF}"/>
              </a:ext>
            </a:extLst>
          </p:cNvPr>
          <p:cNvCxnSpPr>
            <a:cxnSpLocks/>
          </p:cNvCxnSpPr>
          <p:nvPr/>
        </p:nvCxnSpPr>
        <p:spPr>
          <a:xfrm>
            <a:off x="7336974" y="3584121"/>
            <a:ext cx="0" cy="440872"/>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9" name="Content Placeholder 2">
            <a:extLst>
              <a:ext uri="{FF2B5EF4-FFF2-40B4-BE49-F238E27FC236}">
                <a16:creationId xmlns:a16="http://schemas.microsoft.com/office/drawing/2014/main" id="{A915EAC2-F955-48E4-B02D-0DFB339302C0}"/>
              </a:ext>
            </a:extLst>
          </p:cNvPr>
          <p:cNvSpPr txBox="1">
            <a:spLocks/>
          </p:cNvSpPr>
          <p:nvPr/>
        </p:nvSpPr>
        <p:spPr>
          <a:xfrm>
            <a:off x="1" y="1925570"/>
            <a:ext cx="506186" cy="50738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US" dirty="0"/>
              <a:t>1)</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150428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36" name="Rectangle 9">
            <a:extLst>
              <a:ext uri="{FF2B5EF4-FFF2-40B4-BE49-F238E27FC236}">
                <a16:creationId xmlns:a16="http://schemas.microsoft.com/office/drawing/2014/main" id="{7BEFDA1A-2A01-4C29-A5D0-AE6F050D07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able, food, indoor, bottle&#10;&#10;Description automatically generated">
            <a:extLst>
              <a:ext uri="{FF2B5EF4-FFF2-40B4-BE49-F238E27FC236}">
                <a16:creationId xmlns:a16="http://schemas.microsoft.com/office/drawing/2014/main" id="{CBDE9A3D-5F30-4E65-AE05-546655EFC31C}"/>
              </a:ext>
            </a:extLst>
          </p:cNvPr>
          <p:cNvPicPr>
            <a:picLocks noChangeAspect="1"/>
          </p:cNvPicPr>
          <p:nvPr/>
        </p:nvPicPr>
        <p:blipFill rotWithShape="1">
          <a:blip r:embed="rId3" cstate="email">
            <a:duotone>
              <a:schemeClr val="bg2">
                <a:shade val="45000"/>
                <a:satMod val="135000"/>
              </a:schemeClr>
              <a:prstClr val="white"/>
            </a:duotone>
            <a:alphaModFix amt="50000"/>
            <a:extLst>
              <a:ext uri="{28A0092B-C50C-407E-A947-70E740481C1C}">
                <a14:useLocalDpi xmlns:a14="http://schemas.microsoft.com/office/drawing/2010/main"/>
              </a:ext>
            </a:extLst>
          </a:blip>
          <a:srcRect r="-1" b="-1"/>
          <a:stretch/>
        </p:blipFill>
        <p:spPr>
          <a:xfrm>
            <a:off x="305" y="10"/>
            <a:ext cx="12191695" cy="6857990"/>
          </a:xfrm>
          <a:prstGeom prst="rect">
            <a:avLst/>
          </a:prstGeom>
        </p:spPr>
      </p:pic>
      <p:cxnSp>
        <p:nvCxnSpPr>
          <p:cNvPr id="37" name="Straight Connector 11">
            <a:extLst>
              <a:ext uri="{FF2B5EF4-FFF2-40B4-BE49-F238E27FC236}">
                <a16:creationId xmlns:a16="http://schemas.microsoft.com/office/drawing/2014/main" id="{17FD20E5-30AF-47B9-9256-2E8E904CBB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82030032-15D2-4FEB-B0E3-EECCFB9F1908}"/>
              </a:ext>
            </a:extLst>
          </p:cNvPr>
          <p:cNvSpPr>
            <a:spLocks noGrp="1"/>
          </p:cNvSpPr>
          <p:nvPr>
            <p:ph type="title"/>
          </p:nvPr>
        </p:nvSpPr>
        <p:spPr>
          <a:xfrm>
            <a:off x="1451579" y="804519"/>
            <a:ext cx="9603275" cy="1049235"/>
          </a:xfrm>
        </p:spPr>
        <p:txBody>
          <a:bodyPr>
            <a:normAutofit/>
          </a:bodyPr>
          <a:lstStyle/>
          <a:p>
            <a:r>
              <a:rPr lang="en-US" dirty="0">
                <a:latin typeface="Tw Cen MT" panose="020B0602020104020603" pitchFamily="34" charset="0"/>
              </a:rPr>
              <a:t>USDA Product | TEFAP and CSFP</a:t>
            </a:r>
          </a:p>
        </p:txBody>
      </p:sp>
      <p:sp>
        <p:nvSpPr>
          <p:cNvPr id="38" name="Rectangle 13">
            <a:extLst>
              <a:ext uri="{FF2B5EF4-FFF2-40B4-BE49-F238E27FC236}">
                <a16:creationId xmlns:a16="http://schemas.microsoft.com/office/drawing/2014/main" id="{279D3810-B86F-4009-84EC-DE0FEABD6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A0CC5D3-D0FB-405F-BC7D-8A6761E889FF}"/>
              </a:ext>
            </a:extLst>
          </p:cNvPr>
          <p:cNvSpPr>
            <a:spLocks noGrp="1"/>
          </p:cNvSpPr>
          <p:nvPr>
            <p:ph idx="1"/>
          </p:nvPr>
        </p:nvSpPr>
        <p:spPr>
          <a:xfrm>
            <a:off x="1451579" y="2015732"/>
            <a:ext cx="9603275" cy="3450613"/>
          </a:xfrm>
        </p:spPr>
        <p:txBody>
          <a:bodyPr>
            <a:normAutofit/>
          </a:bodyPr>
          <a:lstStyle/>
          <a:p>
            <a:r>
              <a:rPr lang="en-US" dirty="0">
                <a:latin typeface="Tw Cen MT" panose="020B0602020104020603" pitchFamily="34" charset="0"/>
              </a:rPr>
              <a:t>Two different “categories” underneath the TEFAP umbrella</a:t>
            </a:r>
          </a:p>
          <a:p>
            <a:pPr lvl="1"/>
            <a:r>
              <a:rPr lang="en-US" dirty="0">
                <a:latin typeface="Tw Cen MT" panose="020B0602020104020603" pitchFamily="34" charset="0"/>
              </a:rPr>
              <a:t>Entitlement: Amount determined by state, food orders placed a year in advance</a:t>
            </a:r>
          </a:p>
          <a:p>
            <a:pPr lvl="1"/>
            <a:r>
              <a:rPr lang="en-US" dirty="0">
                <a:latin typeface="Tw Cen MT" panose="020B0602020104020603" pitchFamily="34" charset="0"/>
              </a:rPr>
              <a:t>Bonus: distributed in phases, state emails letting us know what is available</a:t>
            </a:r>
          </a:p>
          <a:p>
            <a:r>
              <a:rPr lang="en-US" dirty="0">
                <a:latin typeface="Tw Cen MT" panose="020B0602020104020603" pitchFamily="34" charset="0"/>
              </a:rPr>
              <a:t>Product is ordered through WBSM by staff and vendor will contact us to schedule delivery with Receiving Coordinator. </a:t>
            </a:r>
          </a:p>
          <a:p>
            <a:r>
              <a:rPr lang="en-US" dirty="0">
                <a:latin typeface="Tw Cen MT" panose="020B0602020104020603" pitchFamily="34" charset="0"/>
              </a:rPr>
              <a:t>Product arrives and is </a:t>
            </a:r>
            <a:r>
              <a:rPr lang="en-US" b="1" dirty="0">
                <a:latin typeface="Tw Cen MT" panose="020B0602020104020603" pitchFamily="34" charset="0"/>
              </a:rPr>
              <a:t>carefully verified </a:t>
            </a:r>
            <a:r>
              <a:rPr lang="en-US" dirty="0">
                <a:latin typeface="Tw Cen MT" panose="020B0602020104020603" pitchFamily="34" charset="0"/>
              </a:rPr>
              <a:t>inspecting product and temperatures. If there is a problem, we report the non-compliance to the State of Colorado and reject in WBSM.</a:t>
            </a:r>
          </a:p>
          <a:p>
            <a:pPr marL="0" indent="0">
              <a:buNone/>
            </a:pPr>
            <a:endParaRPr lang="en-US" dirty="0">
              <a:latin typeface="Tw Cen MT" panose="020B0602020104020603" pitchFamily="34" charset="0"/>
            </a:endParaRPr>
          </a:p>
          <a:p>
            <a:endParaRPr lang="en-US" b="1" dirty="0">
              <a:latin typeface="Tw Cen MT" panose="020B0602020104020603" pitchFamily="34" charset="0"/>
            </a:endParaRPr>
          </a:p>
          <a:p>
            <a:endParaRPr lang="en-US" dirty="0">
              <a:latin typeface="Tw Cen MT" panose="020B0602020104020603" pitchFamily="34" charset="0"/>
            </a:endParaRPr>
          </a:p>
        </p:txBody>
      </p:sp>
      <p:pic>
        <p:nvPicPr>
          <p:cNvPr id="39" name="Picture 15">
            <a:extLst>
              <a:ext uri="{FF2B5EF4-FFF2-40B4-BE49-F238E27FC236}">
                <a16:creationId xmlns:a16="http://schemas.microsoft.com/office/drawing/2014/main" id="{C33612A4-0B77-4479-B2AA-F178599550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0" name="Straight Connector 17">
            <a:extLst>
              <a:ext uri="{FF2B5EF4-FFF2-40B4-BE49-F238E27FC236}">
                <a16:creationId xmlns:a16="http://schemas.microsoft.com/office/drawing/2014/main" id="{078A367A-3E83-4B48-A0F7-43FBE33328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7531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6" name="Picture 35">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8" name="Straight Connector 37">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2" name="Rectangle 41">
            <a:extLst>
              <a:ext uri="{FF2B5EF4-FFF2-40B4-BE49-F238E27FC236}">
                <a16:creationId xmlns:a16="http://schemas.microsoft.com/office/drawing/2014/main" id="{65513E21-21B0-48DB-8CF1-35E43B33A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he inside of a building&#10;&#10;Description automatically generated">
            <a:extLst>
              <a:ext uri="{FF2B5EF4-FFF2-40B4-BE49-F238E27FC236}">
                <a16:creationId xmlns:a16="http://schemas.microsoft.com/office/drawing/2014/main" id="{F67475DA-11FF-4329-98B5-534BDD165038}"/>
              </a:ext>
            </a:extLst>
          </p:cNvPr>
          <p:cNvPicPr>
            <a:picLocks noChangeAspect="1"/>
          </p:cNvPicPr>
          <p:nvPr/>
        </p:nvPicPr>
        <p:blipFill rotWithShape="1">
          <a:blip r:embed="rId4" cstate="email">
            <a:alphaModFix amt="50000"/>
            <a:extLst>
              <a:ext uri="{28A0092B-C50C-407E-A947-70E740481C1C}">
                <a14:useLocalDpi xmlns:a14="http://schemas.microsoft.com/office/drawing/2010/main"/>
              </a:ext>
            </a:extLst>
          </a:blip>
          <a:srcRect r="-1"/>
          <a:stretch/>
        </p:blipFill>
        <p:spPr>
          <a:xfrm>
            <a:off x="2" y="10"/>
            <a:ext cx="12191695" cy="6857990"/>
          </a:xfrm>
          <a:prstGeom prst="rect">
            <a:avLst/>
          </a:prstGeom>
        </p:spPr>
      </p:pic>
      <p:sp>
        <p:nvSpPr>
          <p:cNvPr id="7" name="Rectangle 6">
            <a:extLst>
              <a:ext uri="{FF2B5EF4-FFF2-40B4-BE49-F238E27FC236}">
                <a16:creationId xmlns:a16="http://schemas.microsoft.com/office/drawing/2014/main" id="{AB97C4C4-B183-4F38-BAC0-AE9C9B69A820}"/>
              </a:ext>
            </a:extLst>
          </p:cNvPr>
          <p:cNvSpPr/>
          <p:nvPr/>
        </p:nvSpPr>
        <p:spPr>
          <a:xfrm>
            <a:off x="4976636" y="992221"/>
            <a:ext cx="6247308" cy="4873558"/>
          </a:xfrm>
          <a:prstGeom prst="rect">
            <a:avLst/>
          </a:prstGeom>
        </p:spPr>
        <p:txBody>
          <a:bodyPr vert="horz" lIns="91440" tIns="45720" rIns="91440" bIns="0" rtlCol="0" anchor="ctr">
            <a:normAutofit/>
          </a:bodyPr>
          <a:lstStyle/>
          <a:p>
            <a:pPr defTabSz="914400">
              <a:lnSpc>
                <a:spcPct val="90000"/>
              </a:lnSpc>
              <a:spcBef>
                <a:spcPct val="0"/>
              </a:spcBef>
              <a:spcAft>
                <a:spcPts val="600"/>
              </a:spcAft>
            </a:pPr>
            <a:r>
              <a:rPr lang="en-US" sz="4800" cap="all" spc="0" dirty="0">
                <a:ln w="0">
                  <a:solidFill>
                    <a:sysClr val="windowText" lastClr="000000"/>
                  </a:solidFill>
                </a:ln>
                <a:latin typeface="Tw Cen MT" panose="020B0602020104020603" pitchFamily="34" charset="0"/>
                <a:ea typeface="+mj-ea"/>
                <a:cs typeface="+mj-cs"/>
              </a:rPr>
              <a:t>Food is now </a:t>
            </a:r>
            <a:r>
              <a:rPr lang="en-US" sz="4800" cap="all" dirty="0">
                <a:ln w="0">
                  <a:solidFill>
                    <a:sysClr val="windowText" lastClr="000000"/>
                  </a:solidFill>
                </a:ln>
                <a:latin typeface="Tw Cen MT" panose="020B0602020104020603" pitchFamily="34" charset="0"/>
                <a:ea typeface="+mj-ea"/>
                <a:cs typeface="+mj-cs"/>
              </a:rPr>
              <a:t>physically in the building… </a:t>
            </a:r>
          </a:p>
          <a:p>
            <a:pPr defTabSz="914400">
              <a:lnSpc>
                <a:spcPct val="90000"/>
              </a:lnSpc>
              <a:spcBef>
                <a:spcPct val="0"/>
              </a:spcBef>
              <a:spcAft>
                <a:spcPts val="600"/>
              </a:spcAft>
            </a:pPr>
            <a:r>
              <a:rPr lang="en-US" sz="4800" i="1" cap="all" dirty="0">
                <a:ln w="0">
                  <a:solidFill>
                    <a:sysClr val="windowText" lastClr="000000"/>
                  </a:solidFill>
                </a:ln>
                <a:latin typeface="Tw Cen MT" panose="020B0602020104020603" pitchFamily="34" charset="0"/>
                <a:ea typeface="+mj-ea"/>
                <a:cs typeface="+mj-cs"/>
              </a:rPr>
              <a:t>but that’s literally it. </a:t>
            </a:r>
            <a:endParaRPr lang="en-US" sz="4800" i="1" cap="all" spc="0" dirty="0">
              <a:ln w="0">
                <a:solidFill>
                  <a:sysClr val="windowText" lastClr="000000"/>
                </a:solidFill>
              </a:ln>
              <a:latin typeface="Tw Cen MT" panose="020B0602020104020603" pitchFamily="34" charset="0"/>
              <a:ea typeface="+mj-ea"/>
              <a:cs typeface="+mj-cs"/>
            </a:endParaRPr>
          </a:p>
        </p:txBody>
      </p:sp>
      <p:cxnSp>
        <p:nvCxnSpPr>
          <p:cNvPr id="44" name="Straight Connector 43">
            <a:extLst>
              <a:ext uri="{FF2B5EF4-FFF2-40B4-BE49-F238E27FC236}">
                <a16:creationId xmlns:a16="http://schemas.microsoft.com/office/drawing/2014/main" id="{580B8A35-DEA7-4D43-9DF8-90B4681D0F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0510128"/>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7F3CF-74A3-44DB-A304-68392F1DBF69}"/>
              </a:ext>
            </a:extLst>
          </p:cNvPr>
          <p:cNvSpPr txBox="1">
            <a:spLocks/>
          </p:cNvSpPr>
          <p:nvPr/>
        </p:nvSpPr>
        <p:spPr>
          <a:xfrm>
            <a:off x="409958" y="173491"/>
            <a:ext cx="4344921" cy="1106669"/>
          </a:xfrm>
          <a:prstGeom prst="rect">
            <a:avLst/>
          </a:prstGeom>
        </p:spPr>
        <p:txBody>
          <a:bodyPr>
            <a:no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dirty="0">
                <a:latin typeface="Tw Cen MT" panose="020B0602020104020603" pitchFamily="34" charset="0"/>
              </a:rPr>
              <a:t>IPD- Incoming product donations forms</a:t>
            </a:r>
          </a:p>
        </p:txBody>
      </p:sp>
      <p:sp>
        <p:nvSpPr>
          <p:cNvPr id="3" name="Content Placeholder 2">
            <a:extLst>
              <a:ext uri="{FF2B5EF4-FFF2-40B4-BE49-F238E27FC236}">
                <a16:creationId xmlns:a16="http://schemas.microsoft.com/office/drawing/2014/main" id="{B27AE1FB-3653-45A0-B5C8-46EE1E247092}"/>
              </a:ext>
            </a:extLst>
          </p:cNvPr>
          <p:cNvSpPr txBox="1">
            <a:spLocks/>
          </p:cNvSpPr>
          <p:nvPr/>
        </p:nvSpPr>
        <p:spPr>
          <a:xfrm>
            <a:off x="298640" y="1726163"/>
            <a:ext cx="3979161" cy="4455799"/>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dirty="0">
                <a:latin typeface="Tw Cen MT" panose="020B0602020104020603" pitchFamily="34" charset="0"/>
              </a:rPr>
              <a:t>Given to Programs Staff </a:t>
            </a:r>
          </a:p>
          <a:p>
            <a:r>
              <a:rPr lang="en-US" dirty="0">
                <a:latin typeface="Tw Cen MT" panose="020B0602020104020603" pitchFamily="34" charset="0"/>
              </a:rPr>
              <a:t>If it is commodities, Programs staff confirms receipt in WBSM</a:t>
            </a:r>
          </a:p>
          <a:p>
            <a:r>
              <a:rPr lang="en-US" dirty="0">
                <a:latin typeface="Tw Cen MT" panose="020B0602020104020603" pitchFamily="34" charset="0"/>
              </a:rPr>
              <a:t>Item cards are filled out in Ceres by respective staff members using information found on IPD</a:t>
            </a:r>
          </a:p>
          <a:p>
            <a:r>
              <a:rPr lang="en-US" dirty="0">
                <a:latin typeface="Tw Cen MT" panose="020B0602020104020603" pitchFamily="34" charset="0"/>
              </a:rPr>
              <a:t>Once completed, IPD is filed in Logistics Directors office</a:t>
            </a:r>
            <a:r>
              <a:rPr lang="en-US" dirty="0"/>
              <a:t>.  </a:t>
            </a:r>
          </a:p>
          <a:p>
            <a:endParaRPr lang="en-US" dirty="0"/>
          </a:p>
        </p:txBody>
      </p:sp>
      <p:pic>
        <p:nvPicPr>
          <p:cNvPr id="4" name="Picture 3">
            <a:extLst>
              <a:ext uri="{FF2B5EF4-FFF2-40B4-BE49-F238E27FC236}">
                <a16:creationId xmlns:a16="http://schemas.microsoft.com/office/drawing/2014/main" id="{6720D784-4B7F-4867-ADFD-6B2B84ADFF6B}"/>
              </a:ext>
            </a:extLst>
          </p:cNvPr>
          <p:cNvPicPr>
            <a:picLocks noChangeAspect="1"/>
          </p:cNvPicPr>
          <p:nvPr/>
        </p:nvPicPr>
        <p:blipFill>
          <a:blip r:embed="rId3"/>
          <a:stretch>
            <a:fillRect/>
          </a:stretch>
        </p:blipFill>
        <p:spPr>
          <a:xfrm>
            <a:off x="4409516" y="173491"/>
            <a:ext cx="7670244" cy="5879990"/>
          </a:xfrm>
          <a:prstGeom prst="rect">
            <a:avLst/>
          </a:prstGeom>
        </p:spPr>
      </p:pic>
    </p:spTree>
    <p:extLst>
      <p:ext uri="{BB962C8B-B14F-4D97-AF65-F5344CB8AC3E}">
        <p14:creationId xmlns:p14="http://schemas.microsoft.com/office/powerpoint/2010/main" val="404534324"/>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11104</TotalTime>
  <Words>2779</Words>
  <Application>Microsoft Office PowerPoint</Application>
  <PresentationFormat>Widescreen</PresentationFormat>
  <Paragraphs>291</Paragraphs>
  <Slides>38</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Gill Sans MT</vt:lpstr>
      <vt:lpstr>Tw Cen MT</vt:lpstr>
      <vt:lpstr>TwCenMT-BoldItalic</vt:lpstr>
      <vt:lpstr>TwCenMT-Regular</vt:lpstr>
      <vt:lpstr>Gallery</vt:lpstr>
      <vt:lpstr>ABC’s of Food banking</vt:lpstr>
      <vt:lpstr>ABC’s of Food Banking</vt:lpstr>
      <vt:lpstr>ABC’s of Food Banking:  Who do we work with?</vt:lpstr>
      <vt:lpstr> Food IN AND OUT </vt:lpstr>
      <vt:lpstr>Overview of conversation today</vt:lpstr>
      <vt:lpstr>Procuring food</vt:lpstr>
      <vt:lpstr>USDA Product | TEFAP and CSFP</vt:lpstr>
      <vt:lpstr>PowerPoint Presentation</vt:lpstr>
      <vt:lpstr>PowerPoint Presentation</vt:lpstr>
      <vt:lpstr>Other sources for inbound food</vt:lpstr>
      <vt:lpstr>BULK CATEGORIES</vt:lpstr>
      <vt:lpstr>701… what?</vt:lpstr>
      <vt:lpstr>Bulk Categories</vt:lpstr>
      <vt:lpstr>OTHER CATEGORIES</vt:lpstr>
      <vt:lpstr>PowerPoint Presentation</vt:lpstr>
      <vt:lpstr>PowerPoint Presentation</vt:lpstr>
      <vt:lpstr>Ready to be ordered!</vt:lpstr>
      <vt:lpstr>Agency Express</vt:lpstr>
      <vt:lpstr>Agency programs</vt:lpstr>
      <vt:lpstr>TEFAP Allocation</vt:lpstr>
      <vt:lpstr>Processes specific to programs - Mobile  food pantries</vt:lpstr>
      <vt:lpstr>Processes specific to programs - CSFP and SHP</vt:lpstr>
      <vt:lpstr>PowerPoint Presentation</vt:lpstr>
      <vt:lpstr>PowerPoint Presentation</vt:lpstr>
      <vt:lpstr>PowerPoint Presentation</vt:lpstr>
      <vt:lpstr>PowerPoint Presentation</vt:lpstr>
      <vt:lpstr>Pick Sheet, Manifest and invoice</vt:lpstr>
      <vt:lpstr>Pick Sheet, Manifest and invoice</vt:lpstr>
      <vt:lpstr>PowerPoint Presentation</vt:lpstr>
      <vt:lpstr>Paper, paper and more paper- where does it  all go?</vt:lpstr>
      <vt:lpstr>pueblo</vt:lpstr>
      <vt:lpstr>Audits - financials</vt:lpstr>
      <vt:lpstr>Audits- USDA TEFAP and CSFP </vt:lpstr>
      <vt:lpstr>Audits AIB and Feeding America</vt:lpstr>
      <vt:lpstr>PowerPoint Presentation</vt:lpstr>
      <vt:lpstr>Technology Upgrades so far</vt:lpstr>
      <vt:lpstr>Technology: On the Horizon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ABC’s of Food banking</dc:title>
  <dc:creator>Shannon Brice</dc:creator>
  <cp:lastModifiedBy>Hannah Schlueter</cp:lastModifiedBy>
  <cp:revision>22</cp:revision>
  <dcterms:created xsi:type="dcterms:W3CDTF">2020-10-30T13:01:39Z</dcterms:created>
  <dcterms:modified xsi:type="dcterms:W3CDTF">2022-06-16T15:17:10Z</dcterms:modified>
</cp:coreProperties>
</file>