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75" r:id="rId3"/>
    <p:sldId id="276" r:id="rId4"/>
    <p:sldId id="277" r:id="rId5"/>
    <p:sldId id="259" r:id="rId6"/>
    <p:sldId id="262" r:id="rId7"/>
    <p:sldId id="260" r:id="rId8"/>
    <p:sldId id="261" r:id="rId9"/>
    <p:sldId id="263" r:id="rId10"/>
    <p:sldId id="273" r:id="rId11"/>
    <p:sldId id="271" r:id="rId12"/>
    <p:sldId id="274" r:id="rId13"/>
    <p:sldId id="264" r:id="rId14"/>
    <p:sldId id="269" r:id="rId1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6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161" autoAdjust="0"/>
  </p:normalViewPr>
  <p:slideViewPr>
    <p:cSldViewPr>
      <p:cViewPr varScale="1">
        <p:scale>
          <a:sx n="111" d="100"/>
          <a:sy n="111" d="100"/>
        </p:scale>
        <p:origin x="73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 Id="rId14" Type="http://schemas.openxmlformats.org/officeDocument/2006/relationships/image" Target="../media/image20.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 Id="rId1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9D64FBD8-2EC1-4B21-9E0C-86FA06C036E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7983B54-4212-4E27-8D78-C28A35C1C828}">
      <dgm:prSet/>
      <dgm:spPr/>
      <dgm:t>
        <a:bodyPr/>
        <a:lstStyle/>
        <a:p>
          <a:r>
            <a:rPr lang="en-US" b="1"/>
            <a:t>Required Paperwork</a:t>
          </a:r>
          <a:endParaRPr lang="en-US"/>
        </a:p>
      </dgm:t>
    </dgm:pt>
    <dgm:pt modelId="{10732637-25FE-4328-972B-98CC45C9FAD1}" type="parTrans" cxnId="{A96DA204-6C12-4B65-9DD1-A423920A898E}">
      <dgm:prSet/>
      <dgm:spPr/>
      <dgm:t>
        <a:bodyPr/>
        <a:lstStyle/>
        <a:p>
          <a:endParaRPr lang="en-US"/>
        </a:p>
      </dgm:t>
    </dgm:pt>
    <dgm:pt modelId="{76BFF4D8-6F55-4A6D-8F45-F0E8EACA9CC7}" type="sibTrans" cxnId="{A96DA204-6C12-4B65-9DD1-A423920A898E}">
      <dgm:prSet/>
      <dgm:spPr/>
      <dgm:t>
        <a:bodyPr/>
        <a:lstStyle/>
        <a:p>
          <a:endParaRPr lang="en-US"/>
        </a:p>
      </dgm:t>
    </dgm:pt>
    <dgm:pt modelId="{EC72FA02-8327-4024-B133-9C61DB2F0295}">
      <dgm:prSet/>
      <dgm:spPr/>
      <dgm:t>
        <a:bodyPr/>
        <a:lstStyle/>
        <a:p>
          <a:r>
            <a:rPr lang="en-US"/>
            <a:t>Send Hunger Packing Agency Agreement</a:t>
          </a:r>
        </a:p>
      </dgm:t>
    </dgm:pt>
    <dgm:pt modelId="{DEC4E9B2-8A56-4349-A106-19BB39B64C70}" type="parTrans" cxnId="{FC2DCBC0-2A62-4AAD-AC76-A28C6440F84B}">
      <dgm:prSet/>
      <dgm:spPr/>
      <dgm:t>
        <a:bodyPr/>
        <a:lstStyle/>
        <a:p>
          <a:endParaRPr lang="en-US"/>
        </a:p>
      </dgm:t>
    </dgm:pt>
    <dgm:pt modelId="{EA936DEF-FF5A-4920-B429-5EF8406D9D5B}" type="sibTrans" cxnId="{FC2DCBC0-2A62-4AAD-AC76-A28C6440F84B}">
      <dgm:prSet/>
      <dgm:spPr/>
      <dgm:t>
        <a:bodyPr/>
        <a:lstStyle/>
        <a:p>
          <a:endParaRPr lang="en-US"/>
        </a:p>
      </dgm:t>
    </dgm:pt>
    <dgm:pt modelId="{E128BEF1-6AF1-44B9-A82A-E99D168EFF08}">
      <dgm:prSet/>
      <dgm:spPr/>
      <dgm:t>
        <a:bodyPr/>
        <a:lstStyle/>
        <a:p>
          <a:r>
            <a:rPr lang="en-US"/>
            <a:t>Signed copy of Background Check Policy</a:t>
          </a:r>
        </a:p>
      </dgm:t>
    </dgm:pt>
    <dgm:pt modelId="{644801A0-3FC9-44B4-9BBB-5DCD862E0482}" type="parTrans" cxnId="{DD216FD5-C6AA-4464-987E-D389A65A9037}">
      <dgm:prSet/>
      <dgm:spPr/>
      <dgm:t>
        <a:bodyPr/>
        <a:lstStyle/>
        <a:p>
          <a:endParaRPr lang="en-US"/>
        </a:p>
      </dgm:t>
    </dgm:pt>
    <dgm:pt modelId="{17A5F31F-99CB-4FA3-B243-CF75FC905FC5}" type="sibTrans" cxnId="{DD216FD5-C6AA-4464-987E-D389A65A9037}">
      <dgm:prSet/>
      <dgm:spPr/>
      <dgm:t>
        <a:bodyPr/>
        <a:lstStyle/>
        <a:p>
          <a:endParaRPr lang="en-US"/>
        </a:p>
      </dgm:t>
    </dgm:pt>
    <dgm:pt modelId="{930C8E9D-95D3-49C4-A11F-3050FCB65F53}">
      <dgm:prSet/>
      <dgm:spPr/>
      <dgm:t>
        <a:bodyPr/>
        <a:lstStyle/>
        <a:p>
          <a:r>
            <a:rPr lang="en-US"/>
            <a:t>ServSafe Food Handler Certificate</a:t>
          </a:r>
        </a:p>
      </dgm:t>
    </dgm:pt>
    <dgm:pt modelId="{0CAD0ED1-E177-4455-8BDF-642186862611}" type="parTrans" cxnId="{66CF11AB-8A33-4E16-BC3E-C9D9095FAB34}">
      <dgm:prSet/>
      <dgm:spPr/>
      <dgm:t>
        <a:bodyPr/>
        <a:lstStyle/>
        <a:p>
          <a:endParaRPr lang="en-US"/>
        </a:p>
      </dgm:t>
    </dgm:pt>
    <dgm:pt modelId="{1593D506-89A8-4A7C-BBB0-7A2E3BB0CB42}" type="sibTrans" cxnId="{66CF11AB-8A33-4E16-BC3E-C9D9095FAB34}">
      <dgm:prSet/>
      <dgm:spPr/>
      <dgm:t>
        <a:bodyPr/>
        <a:lstStyle/>
        <a:p>
          <a:endParaRPr lang="en-US"/>
        </a:p>
      </dgm:t>
    </dgm:pt>
    <dgm:pt modelId="{898E00DF-9FF6-4043-B9C3-3F123C66655C}">
      <dgm:prSet/>
      <dgm:spPr/>
      <dgm:t>
        <a:bodyPr/>
        <a:lstStyle/>
        <a:p>
          <a:r>
            <a:rPr lang="en-US" dirty="0"/>
            <a:t>Parent letter/permission slip sent home</a:t>
          </a:r>
        </a:p>
      </dgm:t>
    </dgm:pt>
    <dgm:pt modelId="{A684B622-05BF-461B-973D-0703A80B84DF}" type="parTrans" cxnId="{7B8FB7E0-F69C-4EA0-B72A-B6621D58DB4F}">
      <dgm:prSet/>
      <dgm:spPr/>
      <dgm:t>
        <a:bodyPr/>
        <a:lstStyle/>
        <a:p>
          <a:endParaRPr lang="en-US"/>
        </a:p>
      </dgm:t>
    </dgm:pt>
    <dgm:pt modelId="{99174B23-F741-468C-A3E2-554026D7119F}" type="sibTrans" cxnId="{7B8FB7E0-F69C-4EA0-B72A-B6621D58DB4F}">
      <dgm:prSet/>
      <dgm:spPr/>
      <dgm:t>
        <a:bodyPr/>
        <a:lstStyle/>
        <a:p>
          <a:endParaRPr lang="en-US"/>
        </a:p>
      </dgm:t>
    </dgm:pt>
    <dgm:pt modelId="{D26A5F24-C695-4503-B2E0-147F3017DCCA}">
      <dgm:prSet/>
      <dgm:spPr/>
      <dgm:t>
        <a:bodyPr/>
        <a:lstStyle/>
        <a:p>
          <a:r>
            <a:rPr lang="en-US"/>
            <a:t>Signed permission slips returned-Must be kept on file </a:t>
          </a:r>
          <a:r>
            <a:rPr lang="en-US" b="1"/>
            <a:t>at site</a:t>
          </a:r>
          <a:endParaRPr lang="en-US"/>
        </a:p>
      </dgm:t>
    </dgm:pt>
    <dgm:pt modelId="{C6342F27-9217-4429-8901-9D043CF731BF}" type="parTrans" cxnId="{EE393D8E-9FE2-4E65-8CC2-F4CB12CB66C1}">
      <dgm:prSet/>
      <dgm:spPr/>
      <dgm:t>
        <a:bodyPr/>
        <a:lstStyle/>
        <a:p>
          <a:endParaRPr lang="en-US"/>
        </a:p>
      </dgm:t>
    </dgm:pt>
    <dgm:pt modelId="{99ADA973-BEDC-4676-88EF-927090719E2B}" type="sibTrans" cxnId="{EE393D8E-9FE2-4E65-8CC2-F4CB12CB66C1}">
      <dgm:prSet/>
      <dgm:spPr/>
      <dgm:t>
        <a:bodyPr/>
        <a:lstStyle/>
        <a:p>
          <a:endParaRPr lang="en-US"/>
        </a:p>
      </dgm:t>
    </dgm:pt>
    <dgm:pt modelId="{B3793F8C-0D9B-48F2-BF2C-EDF3A1DBD959}">
      <dgm:prSet/>
      <dgm:spPr/>
      <dgm:t>
        <a:bodyPr/>
        <a:lstStyle/>
        <a:p>
          <a:r>
            <a:rPr lang="en-US"/>
            <a:t>Identify any allergies/special diet requirements from permission slips. If  allergies exist, manage that child’s backpack for appropriate food options.</a:t>
          </a:r>
        </a:p>
      </dgm:t>
    </dgm:pt>
    <dgm:pt modelId="{FAB86C7B-1539-4D7A-9B7B-85237673A4F7}" type="parTrans" cxnId="{C80DE368-6FAE-4E95-8384-62A28D89F7C6}">
      <dgm:prSet/>
      <dgm:spPr/>
      <dgm:t>
        <a:bodyPr/>
        <a:lstStyle/>
        <a:p>
          <a:endParaRPr lang="en-US"/>
        </a:p>
      </dgm:t>
    </dgm:pt>
    <dgm:pt modelId="{6C2299AA-A7E5-4EA7-BD3A-6F7B53DFDE60}" type="sibTrans" cxnId="{C80DE368-6FAE-4E95-8384-62A28D89F7C6}">
      <dgm:prSet/>
      <dgm:spPr/>
      <dgm:t>
        <a:bodyPr/>
        <a:lstStyle/>
        <a:p>
          <a:endParaRPr lang="en-US"/>
        </a:p>
      </dgm:t>
    </dgm:pt>
    <dgm:pt modelId="{A224EC47-FF1C-4A75-8615-751B86B2D8EA}" type="pres">
      <dgm:prSet presAssocID="{9D64FBD8-2EC1-4B21-9E0C-86FA06C036EB}" presName="root" presStyleCnt="0">
        <dgm:presLayoutVars>
          <dgm:dir/>
          <dgm:resizeHandles val="exact"/>
        </dgm:presLayoutVars>
      </dgm:prSet>
      <dgm:spPr/>
    </dgm:pt>
    <dgm:pt modelId="{96987932-85B2-4F7D-BD8E-4878834D452F}" type="pres">
      <dgm:prSet presAssocID="{97983B54-4212-4E27-8D78-C28A35C1C828}" presName="compNode" presStyleCnt="0"/>
      <dgm:spPr/>
    </dgm:pt>
    <dgm:pt modelId="{980F0134-FAB0-4259-9C8E-D1AB65EFC016}" type="pres">
      <dgm:prSet presAssocID="{97983B54-4212-4E27-8D78-C28A35C1C828}" presName="bgRect" presStyleLbl="bgShp" presStyleIdx="0" presStyleCnt="7"/>
      <dgm:spPr/>
    </dgm:pt>
    <dgm:pt modelId="{C6CA98DF-0A12-402B-9797-F1228B221E63}" type="pres">
      <dgm:prSet presAssocID="{97983B54-4212-4E27-8D78-C28A35C1C828}"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 List"/>
        </a:ext>
      </dgm:extLst>
    </dgm:pt>
    <dgm:pt modelId="{D6C3259E-744A-4211-9E98-0DB02651B7B5}" type="pres">
      <dgm:prSet presAssocID="{97983B54-4212-4E27-8D78-C28A35C1C828}" presName="spaceRect" presStyleCnt="0"/>
      <dgm:spPr/>
    </dgm:pt>
    <dgm:pt modelId="{952664D5-7F5D-4FEB-962E-37A631D5AC2B}" type="pres">
      <dgm:prSet presAssocID="{97983B54-4212-4E27-8D78-C28A35C1C828}" presName="parTx" presStyleLbl="revTx" presStyleIdx="0" presStyleCnt="7">
        <dgm:presLayoutVars>
          <dgm:chMax val="0"/>
          <dgm:chPref val="0"/>
        </dgm:presLayoutVars>
      </dgm:prSet>
      <dgm:spPr/>
    </dgm:pt>
    <dgm:pt modelId="{BD8626FC-3B50-4B72-86C1-9002C1224456}" type="pres">
      <dgm:prSet presAssocID="{76BFF4D8-6F55-4A6D-8F45-F0E8EACA9CC7}" presName="sibTrans" presStyleCnt="0"/>
      <dgm:spPr/>
    </dgm:pt>
    <dgm:pt modelId="{C7E2729E-19BD-4904-862A-A48D8F847276}" type="pres">
      <dgm:prSet presAssocID="{EC72FA02-8327-4024-B133-9C61DB2F0295}" presName="compNode" presStyleCnt="0"/>
      <dgm:spPr/>
    </dgm:pt>
    <dgm:pt modelId="{5968C8FA-616F-45AF-90DB-A7E086616C19}" type="pres">
      <dgm:prSet presAssocID="{EC72FA02-8327-4024-B133-9C61DB2F0295}" presName="bgRect" presStyleLbl="bgShp" presStyleIdx="1" presStyleCnt="7"/>
      <dgm:spPr/>
    </dgm:pt>
    <dgm:pt modelId="{EA5FD205-6E3A-42CD-A5DE-936BC70C6CD2}" type="pres">
      <dgm:prSet presAssocID="{EC72FA02-8327-4024-B133-9C61DB2F0295}"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C0557E12-7ACE-4CE7-BF09-7D01E4D32DDC}" type="pres">
      <dgm:prSet presAssocID="{EC72FA02-8327-4024-B133-9C61DB2F0295}" presName="spaceRect" presStyleCnt="0"/>
      <dgm:spPr/>
    </dgm:pt>
    <dgm:pt modelId="{347782C4-4007-4246-A6B4-5E228D5609E0}" type="pres">
      <dgm:prSet presAssocID="{EC72FA02-8327-4024-B133-9C61DB2F0295}" presName="parTx" presStyleLbl="revTx" presStyleIdx="1" presStyleCnt="7">
        <dgm:presLayoutVars>
          <dgm:chMax val="0"/>
          <dgm:chPref val="0"/>
        </dgm:presLayoutVars>
      </dgm:prSet>
      <dgm:spPr/>
    </dgm:pt>
    <dgm:pt modelId="{E8D91C31-727D-483D-8154-74318F16F30A}" type="pres">
      <dgm:prSet presAssocID="{EA936DEF-FF5A-4920-B429-5EF8406D9D5B}" presName="sibTrans" presStyleCnt="0"/>
      <dgm:spPr/>
    </dgm:pt>
    <dgm:pt modelId="{EC658E59-468D-4B8D-8D8B-1D69914167A2}" type="pres">
      <dgm:prSet presAssocID="{E128BEF1-6AF1-44B9-A82A-E99D168EFF08}" presName="compNode" presStyleCnt="0"/>
      <dgm:spPr/>
    </dgm:pt>
    <dgm:pt modelId="{B91F371E-E261-40E3-8765-98F79F83D885}" type="pres">
      <dgm:prSet presAssocID="{E128BEF1-6AF1-44B9-A82A-E99D168EFF08}" presName="bgRect" presStyleLbl="bgShp" presStyleIdx="2" presStyleCnt="7"/>
      <dgm:spPr/>
    </dgm:pt>
    <dgm:pt modelId="{732ED087-C8C6-42F3-BB4E-D84E2EF84E57}" type="pres">
      <dgm:prSet presAssocID="{E128BEF1-6AF1-44B9-A82A-E99D168EFF08}"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ument"/>
        </a:ext>
      </dgm:extLst>
    </dgm:pt>
    <dgm:pt modelId="{CD3D445E-0FB1-4307-9C99-15628BD3820D}" type="pres">
      <dgm:prSet presAssocID="{E128BEF1-6AF1-44B9-A82A-E99D168EFF08}" presName="spaceRect" presStyleCnt="0"/>
      <dgm:spPr/>
    </dgm:pt>
    <dgm:pt modelId="{3CC5F7A8-5A64-4196-B6AD-BEB728D25DF2}" type="pres">
      <dgm:prSet presAssocID="{E128BEF1-6AF1-44B9-A82A-E99D168EFF08}" presName="parTx" presStyleLbl="revTx" presStyleIdx="2" presStyleCnt="7">
        <dgm:presLayoutVars>
          <dgm:chMax val="0"/>
          <dgm:chPref val="0"/>
        </dgm:presLayoutVars>
      </dgm:prSet>
      <dgm:spPr/>
    </dgm:pt>
    <dgm:pt modelId="{9D9B757D-AB21-4EBC-A361-A93DD7DB9F9C}" type="pres">
      <dgm:prSet presAssocID="{17A5F31F-99CB-4FA3-B243-CF75FC905FC5}" presName="sibTrans" presStyleCnt="0"/>
      <dgm:spPr/>
    </dgm:pt>
    <dgm:pt modelId="{D36D3006-816D-40D6-A2D4-1D43B0E70012}" type="pres">
      <dgm:prSet presAssocID="{930C8E9D-95D3-49C4-A11F-3050FCB65F53}" presName="compNode" presStyleCnt="0"/>
      <dgm:spPr/>
    </dgm:pt>
    <dgm:pt modelId="{AFF048A8-6AC0-440F-B886-03743372B16B}" type="pres">
      <dgm:prSet presAssocID="{930C8E9D-95D3-49C4-A11F-3050FCB65F53}" presName="bgRect" presStyleLbl="bgShp" presStyleIdx="3" presStyleCnt="7"/>
      <dgm:spPr/>
    </dgm:pt>
    <dgm:pt modelId="{9499FA0A-F9F6-430A-8297-7770FA555715}" type="pres">
      <dgm:prSet presAssocID="{930C8E9D-95D3-49C4-A11F-3050FCB65F53}"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Fork and knife"/>
        </a:ext>
      </dgm:extLst>
    </dgm:pt>
    <dgm:pt modelId="{599213F3-A86F-45B1-94B3-7CEC91D001F4}" type="pres">
      <dgm:prSet presAssocID="{930C8E9D-95D3-49C4-A11F-3050FCB65F53}" presName="spaceRect" presStyleCnt="0"/>
      <dgm:spPr/>
    </dgm:pt>
    <dgm:pt modelId="{9E0C1552-1B38-4729-9FB4-E17E11C43582}" type="pres">
      <dgm:prSet presAssocID="{930C8E9D-95D3-49C4-A11F-3050FCB65F53}" presName="parTx" presStyleLbl="revTx" presStyleIdx="3" presStyleCnt="7">
        <dgm:presLayoutVars>
          <dgm:chMax val="0"/>
          <dgm:chPref val="0"/>
        </dgm:presLayoutVars>
      </dgm:prSet>
      <dgm:spPr/>
    </dgm:pt>
    <dgm:pt modelId="{24103378-48D0-4756-9FC3-FC54C6A03AE4}" type="pres">
      <dgm:prSet presAssocID="{1593D506-89A8-4A7C-BBB0-7A2E3BB0CB42}" presName="sibTrans" presStyleCnt="0"/>
      <dgm:spPr/>
    </dgm:pt>
    <dgm:pt modelId="{5C527DBC-5D67-4DCE-A1C5-DB3EB381D9A9}" type="pres">
      <dgm:prSet presAssocID="{898E00DF-9FF6-4043-B9C3-3F123C66655C}" presName="compNode" presStyleCnt="0"/>
      <dgm:spPr/>
    </dgm:pt>
    <dgm:pt modelId="{12813207-9CCC-418D-A969-7526EDD7CDA9}" type="pres">
      <dgm:prSet presAssocID="{898E00DF-9FF6-4043-B9C3-3F123C66655C}" presName="bgRect" presStyleLbl="bgShp" presStyleIdx="4" presStyleCnt="7"/>
      <dgm:spPr/>
    </dgm:pt>
    <dgm:pt modelId="{24D8C7E1-D98D-4A2E-AE2F-5214A93805DB}" type="pres">
      <dgm:prSet presAssocID="{898E00DF-9FF6-4043-B9C3-3F123C66655C}"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Parent and Child"/>
        </a:ext>
      </dgm:extLst>
    </dgm:pt>
    <dgm:pt modelId="{72CA1BEF-66F8-418D-8FE3-6E1357DE9DFC}" type="pres">
      <dgm:prSet presAssocID="{898E00DF-9FF6-4043-B9C3-3F123C66655C}" presName="spaceRect" presStyleCnt="0"/>
      <dgm:spPr/>
    </dgm:pt>
    <dgm:pt modelId="{A7450A49-7341-435A-9B5E-391EDF72DD23}" type="pres">
      <dgm:prSet presAssocID="{898E00DF-9FF6-4043-B9C3-3F123C66655C}" presName="parTx" presStyleLbl="revTx" presStyleIdx="4" presStyleCnt="7">
        <dgm:presLayoutVars>
          <dgm:chMax val="0"/>
          <dgm:chPref val="0"/>
        </dgm:presLayoutVars>
      </dgm:prSet>
      <dgm:spPr/>
    </dgm:pt>
    <dgm:pt modelId="{4D19FBDC-2D12-4DEA-B3A1-2B678AAA7B5D}" type="pres">
      <dgm:prSet presAssocID="{99174B23-F741-468C-A3E2-554026D7119F}" presName="sibTrans" presStyleCnt="0"/>
      <dgm:spPr/>
    </dgm:pt>
    <dgm:pt modelId="{FBF8F3A2-3674-4AD2-8DF8-03C1038952EA}" type="pres">
      <dgm:prSet presAssocID="{D26A5F24-C695-4503-B2E0-147F3017DCCA}" presName="compNode" presStyleCnt="0"/>
      <dgm:spPr/>
    </dgm:pt>
    <dgm:pt modelId="{DFE7F28D-B771-43AD-A63D-A04EE6E8B739}" type="pres">
      <dgm:prSet presAssocID="{D26A5F24-C695-4503-B2E0-147F3017DCCA}" presName="bgRect" presStyleLbl="bgShp" presStyleIdx="5" presStyleCnt="7"/>
      <dgm:spPr/>
    </dgm:pt>
    <dgm:pt modelId="{109FC2A9-9EEA-42B9-9548-0EFF755A928D}" type="pres">
      <dgm:prSet presAssocID="{D26A5F24-C695-4503-B2E0-147F3017DCCA}"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Shredder"/>
        </a:ext>
      </dgm:extLst>
    </dgm:pt>
    <dgm:pt modelId="{C08C9316-962C-4E82-A31D-83D9D3837ED1}" type="pres">
      <dgm:prSet presAssocID="{D26A5F24-C695-4503-B2E0-147F3017DCCA}" presName="spaceRect" presStyleCnt="0"/>
      <dgm:spPr/>
    </dgm:pt>
    <dgm:pt modelId="{D4C6132F-E3A7-487A-B35C-67D0F7820179}" type="pres">
      <dgm:prSet presAssocID="{D26A5F24-C695-4503-B2E0-147F3017DCCA}" presName="parTx" presStyleLbl="revTx" presStyleIdx="5" presStyleCnt="7">
        <dgm:presLayoutVars>
          <dgm:chMax val="0"/>
          <dgm:chPref val="0"/>
        </dgm:presLayoutVars>
      </dgm:prSet>
      <dgm:spPr/>
    </dgm:pt>
    <dgm:pt modelId="{0099661D-3D71-46CE-8477-F0F38E729213}" type="pres">
      <dgm:prSet presAssocID="{99ADA973-BEDC-4676-88EF-927090719E2B}" presName="sibTrans" presStyleCnt="0"/>
      <dgm:spPr/>
    </dgm:pt>
    <dgm:pt modelId="{83BA07C0-8EAE-4BAB-BB92-CE23E2735EA9}" type="pres">
      <dgm:prSet presAssocID="{B3793F8C-0D9B-48F2-BF2C-EDF3A1DBD959}" presName="compNode" presStyleCnt="0"/>
      <dgm:spPr/>
    </dgm:pt>
    <dgm:pt modelId="{F3F4D77D-F6C5-4B72-AA24-99950906B6A4}" type="pres">
      <dgm:prSet presAssocID="{B3793F8C-0D9B-48F2-BF2C-EDF3A1DBD959}" presName="bgRect" presStyleLbl="bgShp" presStyleIdx="6" presStyleCnt="7"/>
      <dgm:spPr/>
    </dgm:pt>
    <dgm:pt modelId="{E910EEEF-0F5A-4212-BBE1-550B504E201B}" type="pres">
      <dgm:prSet presAssocID="{B3793F8C-0D9B-48F2-BF2C-EDF3A1DBD959}"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Backpack"/>
        </a:ext>
      </dgm:extLst>
    </dgm:pt>
    <dgm:pt modelId="{2AE469AF-0CF3-47F5-AE88-5BC510E32853}" type="pres">
      <dgm:prSet presAssocID="{B3793F8C-0D9B-48F2-BF2C-EDF3A1DBD959}" presName="spaceRect" presStyleCnt="0"/>
      <dgm:spPr/>
    </dgm:pt>
    <dgm:pt modelId="{F3D83156-3F6E-4CD1-AB80-72F375A96334}" type="pres">
      <dgm:prSet presAssocID="{B3793F8C-0D9B-48F2-BF2C-EDF3A1DBD959}" presName="parTx" presStyleLbl="revTx" presStyleIdx="6" presStyleCnt="7">
        <dgm:presLayoutVars>
          <dgm:chMax val="0"/>
          <dgm:chPref val="0"/>
        </dgm:presLayoutVars>
      </dgm:prSet>
      <dgm:spPr/>
    </dgm:pt>
  </dgm:ptLst>
  <dgm:cxnLst>
    <dgm:cxn modelId="{A96DA204-6C12-4B65-9DD1-A423920A898E}" srcId="{9D64FBD8-2EC1-4B21-9E0C-86FA06C036EB}" destId="{97983B54-4212-4E27-8D78-C28A35C1C828}" srcOrd="0" destOrd="0" parTransId="{10732637-25FE-4328-972B-98CC45C9FAD1}" sibTransId="{76BFF4D8-6F55-4A6D-8F45-F0E8EACA9CC7}"/>
    <dgm:cxn modelId="{C0C49519-F38D-4EE1-806D-6BCAB6396FD7}" type="presOf" srcId="{9D64FBD8-2EC1-4B21-9E0C-86FA06C036EB}" destId="{A224EC47-FF1C-4A75-8615-751B86B2D8EA}" srcOrd="0" destOrd="0" presId="urn:microsoft.com/office/officeart/2018/2/layout/IconVerticalSolidList"/>
    <dgm:cxn modelId="{459C0E41-638B-4F6E-BC78-7CF2D4D52995}" type="presOf" srcId="{EC72FA02-8327-4024-B133-9C61DB2F0295}" destId="{347782C4-4007-4246-A6B4-5E228D5609E0}" srcOrd="0" destOrd="0" presId="urn:microsoft.com/office/officeart/2018/2/layout/IconVerticalSolidList"/>
    <dgm:cxn modelId="{D3DF5661-A591-4412-B7DE-D99CA9916F7A}" type="presOf" srcId="{97983B54-4212-4E27-8D78-C28A35C1C828}" destId="{952664D5-7F5D-4FEB-962E-37A631D5AC2B}" srcOrd="0" destOrd="0" presId="urn:microsoft.com/office/officeart/2018/2/layout/IconVerticalSolidList"/>
    <dgm:cxn modelId="{65328746-0785-4489-A6BE-53F5A6AE2CBC}" type="presOf" srcId="{898E00DF-9FF6-4043-B9C3-3F123C66655C}" destId="{A7450A49-7341-435A-9B5E-391EDF72DD23}" srcOrd="0" destOrd="0" presId="urn:microsoft.com/office/officeart/2018/2/layout/IconVerticalSolidList"/>
    <dgm:cxn modelId="{C80DE368-6FAE-4E95-8384-62A28D89F7C6}" srcId="{9D64FBD8-2EC1-4B21-9E0C-86FA06C036EB}" destId="{B3793F8C-0D9B-48F2-BF2C-EDF3A1DBD959}" srcOrd="6" destOrd="0" parTransId="{FAB86C7B-1539-4D7A-9B7B-85237673A4F7}" sibTransId="{6C2299AA-A7E5-4EA7-BD3A-6F7B53DFDE60}"/>
    <dgm:cxn modelId="{77797C71-C0EF-453F-8098-42047551B1C0}" type="presOf" srcId="{930C8E9D-95D3-49C4-A11F-3050FCB65F53}" destId="{9E0C1552-1B38-4729-9FB4-E17E11C43582}" srcOrd="0" destOrd="0" presId="urn:microsoft.com/office/officeart/2018/2/layout/IconVerticalSolidList"/>
    <dgm:cxn modelId="{EE393D8E-9FE2-4E65-8CC2-F4CB12CB66C1}" srcId="{9D64FBD8-2EC1-4B21-9E0C-86FA06C036EB}" destId="{D26A5F24-C695-4503-B2E0-147F3017DCCA}" srcOrd="5" destOrd="0" parTransId="{C6342F27-9217-4429-8901-9D043CF731BF}" sibTransId="{99ADA973-BEDC-4676-88EF-927090719E2B}"/>
    <dgm:cxn modelId="{66CF11AB-8A33-4E16-BC3E-C9D9095FAB34}" srcId="{9D64FBD8-2EC1-4B21-9E0C-86FA06C036EB}" destId="{930C8E9D-95D3-49C4-A11F-3050FCB65F53}" srcOrd="3" destOrd="0" parTransId="{0CAD0ED1-E177-4455-8BDF-642186862611}" sibTransId="{1593D506-89A8-4A7C-BBB0-7A2E3BB0CB42}"/>
    <dgm:cxn modelId="{FC2DCBC0-2A62-4AAD-AC76-A28C6440F84B}" srcId="{9D64FBD8-2EC1-4B21-9E0C-86FA06C036EB}" destId="{EC72FA02-8327-4024-B133-9C61DB2F0295}" srcOrd="1" destOrd="0" parTransId="{DEC4E9B2-8A56-4349-A106-19BB39B64C70}" sibTransId="{EA936DEF-FF5A-4920-B429-5EF8406D9D5B}"/>
    <dgm:cxn modelId="{DD216FD5-C6AA-4464-987E-D389A65A9037}" srcId="{9D64FBD8-2EC1-4B21-9E0C-86FA06C036EB}" destId="{E128BEF1-6AF1-44B9-A82A-E99D168EFF08}" srcOrd="2" destOrd="0" parTransId="{644801A0-3FC9-44B4-9BBB-5DCD862E0482}" sibTransId="{17A5F31F-99CB-4FA3-B243-CF75FC905FC5}"/>
    <dgm:cxn modelId="{7B8FB7E0-F69C-4EA0-B72A-B6621D58DB4F}" srcId="{9D64FBD8-2EC1-4B21-9E0C-86FA06C036EB}" destId="{898E00DF-9FF6-4043-B9C3-3F123C66655C}" srcOrd="4" destOrd="0" parTransId="{A684B622-05BF-461B-973D-0703A80B84DF}" sibTransId="{99174B23-F741-468C-A3E2-554026D7119F}"/>
    <dgm:cxn modelId="{96DDDAE1-38C3-40C0-96FC-AD8903BCA5C3}" type="presOf" srcId="{B3793F8C-0D9B-48F2-BF2C-EDF3A1DBD959}" destId="{F3D83156-3F6E-4CD1-AB80-72F375A96334}" srcOrd="0" destOrd="0" presId="urn:microsoft.com/office/officeart/2018/2/layout/IconVerticalSolidList"/>
    <dgm:cxn modelId="{B0EAF2F4-48B7-450D-8909-DC5F457A4080}" type="presOf" srcId="{D26A5F24-C695-4503-B2E0-147F3017DCCA}" destId="{D4C6132F-E3A7-487A-B35C-67D0F7820179}" srcOrd="0" destOrd="0" presId="urn:microsoft.com/office/officeart/2018/2/layout/IconVerticalSolidList"/>
    <dgm:cxn modelId="{8754EDFC-7532-472B-9769-A44E10DCC815}" type="presOf" srcId="{E128BEF1-6AF1-44B9-A82A-E99D168EFF08}" destId="{3CC5F7A8-5A64-4196-B6AD-BEB728D25DF2}" srcOrd="0" destOrd="0" presId="urn:microsoft.com/office/officeart/2018/2/layout/IconVerticalSolidList"/>
    <dgm:cxn modelId="{7DD12167-962F-4F49-A97F-057FC8A4C67B}" type="presParOf" srcId="{A224EC47-FF1C-4A75-8615-751B86B2D8EA}" destId="{96987932-85B2-4F7D-BD8E-4878834D452F}" srcOrd="0" destOrd="0" presId="urn:microsoft.com/office/officeart/2018/2/layout/IconVerticalSolidList"/>
    <dgm:cxn modelId="{DB512CC1-59F1-42E4-BAD9-3B339909ABE1}" type="presParOf" srcId="{96987932-85B2-4F7D-BD8E-4878834D452F}" destId="{980F0134-FAB0-4259-9C8E-D1AB65EFC016}" srcOrd="0" destOrd="0" presId="urn:microsoft.com/office/officeart/2018/2/layout/IconVerticalSolidList"/>
    <dgm:cxn modelId="{F0BEDBDC-84D9-48C2-8BF4-655A45663A50}" type="presParOf" srcId="{96987932-85B2-4F7D-BD8E-4878834D452F}" destId="{C6CA98DF-0A12-402B-9797-F1228B221E63}" srcOrd="1" destOrd="0" presId="urn:microsoft.com/office/officeart/2018/2/layout/IconVerticalSolidList"/>
    <dgm:cxn modelId="{1DC13522-38C4-4BAD-A887-BED5254CF9DF}" type="presParOf" srcId="{96987932-85B2-4F7D-BD8E-4878834D452F}" destId="{D6C3259E-744A-4211-9E98-0DB02651B7B5}" srcOrd="2" destOrd="0" presId="urn:microsoft.com/office/officeart/2018/2/layout/IconVerticalSolidList"/>
    <dgm:cxn modelId="{34654AD3-3719-4AC1-BF63-BC72FD68AD42}" type="presParOf" srcId="{96987932-85B2-4F7D-BD8E-4878834D452F}" destId="{952664D5-7F5D-4FEB-962E-37A631D5AC2B}" srcOrd="3" destOrd="0" presId="urn:microsoft.com/office/officeart/2018/2/layout/IconVerticalSolidList"/>
    <dgm:cxn modelId="{FA0F3681-43AD-423C-9669-4810D70FF5EA}" type="presParOf" srcId="{A224EC47-FF1C-4A75-8615-751B86B2D8EA}" destId="{BD8626FC-3B50-4B72-86C1-9002C1224456}" srcOrd="1" destOrd="0" presId="urn:microsoft.com/office/officeart/2018/2/layout/IconVerticalSolidList"/>
    <dgm:cxn modelId="{A115B879-2A13-4AD4-8655-5E3E9A0E176D}" type="presParOf" srcId="{A224EC47-FF1C-4A75-8615-751B86B2D8EA}" destId="{C7E2729E-19BD-4904-862A-A48D8F847276}" srcOrd="2" destOrd="0" presId="urn:microsoft.com/office/officeart/2018/2/layout/IconVerticalSolidList"/>
    <dgm:cxn modelId="{0337F452-24B0-49E9-B300-CED3DEF1B7FD}" type="presParOf" srcId="{C7E2729E-19BD-4904-862A-A48D8F847276}" destId="{5968C8FA-616F-45AF-90DB-A7E086616C19}" srcOrd="0" destOrd="0" presId="urn:microsoft.com/office/officeart/2018/2/layout/IconVerticalSolidList"/>
    <dgm:cxn modelId="{B9868178-CF67-4FE9-BC7E-76280B66BDF3}" type="presParOf" srcId="{C7E2729E-19BD-4904-862A-A48D8F847276}" destId="{EA5FD205-6E3A-42CD-A5DE-936BC70C6CD2}" srcOrd="1" destOrd="0" presId="urn:microsoft.com/office/officeart/2018/2/layout/IconVerticalSolidList"/>
    <dgm:cxn modelId="{F8C0B1C2-4AFA-49BD-9E51-FF5DFF87DFB6}" type="presParOf" srcId="{C7E2729E-19BD-4904-862A-A48D8F847276}" destId="{C0557E12-7ACE-4CE7-BF09-7D01E4D32DDC}" srcOrd="2" destOrd="0" presId="urn:microsoft.com/office/officeart/2018/2/layout/IconVerticalSolidList"/>
    <dgm:cxn modelId="{6F912009-76CE-4AE7-BF44-669D5A3463C5}" type="presParOf" srcId="{C7E2729E-19BD-4904-862A-A48D8F847276}" destId="{347782C4-4007-4246-A6B4-5E228D5609E0}" srcOrd="3" destOrd="0" presId="urn:microsoft.com/office/officeart/2018/2/layout/IconVerticalSolidList"/>
    <dgm:cxn modelId="{116D93F8-7569-48A2-A32A-6013E1DB07E2}" type="presParOf" srcId="{A224EC47-FF1C-4A75-8615-751B86B2D8EA}" destId="{E8D91C31-727D-483D-8154-74318F16F30A}" srcOrd="3" destOrd="0" presId="urn:microsoft.com/office/officeart/2018/2/layout/IconVerticalSolidList"/>
    <dgm:cxn modelId="{1B09FC42-3155-4E9F-90D7-BE385A515DA3}" type="presParOf" srcId="{A224EC47-FF1C-4A75-8615-751B86B2D8EA}" destId="{EC658E59-468D-4B8D-8D8B-1D69914167A2}" srcOrd="4" destOrd="0" presId="urn:microsoft.com/office/officeart/2018/2/layout/IconVerticalSolidList"/>
    <dgm:cxn modelId="{E937CBA5-27FE-461B-9322-007309B6F499}" type="presParOf" srcId="{EC658E59-468D-4B8D-8D8B-1D69914167A2}" destId="{B91F371E-E261-40E3-8765-98F79F83D885}" srcOrd="0" destOrd="0" presId="urn:microsoft.com/office/officeart/2018/2/layout/IconVerticalSolidList"/>
    <dgm:cxn modelId="{33197D4B-C541-412C-B953-DCA551850B5E}" type="presParOf" srcId="{EC658E59-468D-4B8D-8D8B-1D69914167A2}" destId="{732ED087-C8C6-42F3-BB4E-D84E2EF84E57}" srcOrd="1" destOrd="0" presId="urn:microsoft.com/office/officeart/2018/2/layout/IconVerticalSolidList"/>
    <dgm:cxn modelId="{D85457E9-0E06-4FDC-81DF-074464E239D2}" type="presParOf" srcId="{EC658E59-468D-4B8D-8D8B-1D69914167A2}" destId="{CD3D445E-0FB1-4307-9C99-15628BD3820D}" srcOrd="2" destOrd="0" presId="urn:microsoft.com/office/officeart/2018/2/layout/IconVerticalSolidList"/>
    <dgm:cxn modelId="{2B87ACDB-D958-416C-855B-C196F0CF9C80}" type="presParOf" srcId="{EC658E59-468D-4B8D-8D8B-1D69914167A2}" destId="{3CC5F7A8-5A64-4196-B6AD-BEB728D25DF2}" srcOrd="3" destOrd="0" presId="urn:microsoft.com/office/officeart/2018/2/layout/IconVerticalSolidList"/>
    <dgm:cxn modelId="{92B6D140-3516-4290-B05A-31C525669492}" type="presParOf" srcId="{A224EC47-FF1C-4A75-8615-751B86B2D8EA}" destId="{9D9B757D-AB21-4EBC-A361-A93DD7DB9F9C}" srcOrd="5" destOrd="0" presId="urn:microsoft.com/office/officeart/2018/2/layout/IconVerticalSolidList"/>
    <dgm:cxn modelId="{00B9FF7F-597A-4214-9204-BC1DCACEC635}" type="presParOf" srcId="{A224EC47-FF1C-4A75-8615-751B86B2D8EA}" destId="{D36D3006-816D-40D6-A2D4-1D43B0E70012}" srcOrd="6" destOrd="0" presId="urn:microsoft.com/office/officeart/2018/2/layout/IconVerticalSolidList"/>
    <dgm:cxn modelId="{2360ED86-62DB-4C4C-B952-B2249BFB5EA7}" type="presParOf" srcId="{D36D3006-816D-40D6-A2D4-1D43B0E70012}" destId="{AFF048A8-6AC0-440F-B886-03743372B16B}" srcOrd="0" destOrd="0" presId="urn:microsoft.com/office/officeart/2018/2/layout/IconVerticalSolidList"/>
    <dgm:cxn modelId="{D38F264A-F2E4-4BCF-8E4A-C83D645EE880}" type="presParOf" srcId="{D36D3006-816D-40D6-A2D4-1D43B0E70012}" destId="{9499FA0A-F9F6-430A-8297-7770FA555715}" srcOrd="1" destOrd="0" presId="urn:microsoft.com/office/officeart/2018/2/layout/IconVerticalSolidList"/>
    <dgm:cxn modelId="{5D119F72-5C92-4663-B492-8775E3344DDB}" type="presParOf" srcId="{D36D3006-816D-40D6-A2D4-1D43B0E70012}" destId="{599213F3-A86F-45B1-94B3-7CEC91D001F4}" srcOrd="2" destOrd="0" presId="urn:microsoft.com/office/officeart/2018/2/layout/IconVerticalSolidList"/>
    <dgm:cxn modelId="{1733226F-C51B-4B9B-B5A2-E848EE997A00}" type="presParOf" srcId="{D36D3006-816D-40D6-A2D4-1D43B0E70012}" destId="{9E0C1552-1B38-4729-9FB4-E17E11C43582}" srcOrd="3" destOrd="0" presId="urn:microsoft.com/office/officeart/2018/2/layout/IconVerticalSolidList"/>
    <dgm:cxn modelId="{0C12BC8C-7BEC-4B85-9141-E8AFB7854BEF}" type="presParOf" srcId="{A224EC47-FF1C-4A75-8615-751B86B2D8EA}" destId="{24103378-48D0-4756-9FC3-FC54C6A03AE4}" srcOrd="7" destOrd="0" presId="urn:microsoft.com/office/officeart/2018/2/layout/IconVerticalSolidList"/>
    <dgm:cxn modelId="{8252B57E-78C0-4294-9C99-ECDF257D900D}" type="presParOf" srcId="{A224EC47-FF1C-4A75-8615-751B86B2D8EA}" destId="{5C527DBC-5D67-4DCE-A1C5-DB3EB381D9A9}" srcOrd="8" destOrd="0" presId="urn:microsoft.com/office/officeart/2018/2/layout/IconVerticalSolidList"/>
    <dgm:cxn modelId="{63E3F152-BC49-4FAC-B398-1888EF06F9F5}" type="presParOf" srcId="{5C527DBC-5D67-4DCE-A1C5-DB3EB381D9A9}" destId="{12813207-9CCC-418D-A969-7526EDD7CDA9}" srcOrd="0" destOrd="0" presId="urn:microsoft.com/office/officeart/2018/2/layout/IconVerticalSolidList"/>
    <dgm:cxn modelId="{14328B07-BC35-4341-8DEB-D6655B7EF9EF}" type="presParOf" srcId="{5C527DBC-5D67-4DCE-A1C5-DB3EB381D9A9}" destId="{24D8C7E1-D98D-4A2E-AE2F-5214A93805DB}" srcOrd="1" destOrd="0" presId="urn:microsoft.com/office/officeart/2018/2/layout/IconVerticalSolidList"/>
    <dgm:cxn modelId="{50A63102-FF0B-4B8B-940E-BB44458C12F9}" type="presParOf" srcId="{5C527DBC-5D67-4DCE-A1C5-DB3EB381D9A9}" destId="{72CA1BEF-66F8-418D-8FE3-6E1357DE9DFC}" srcOrd="2" destOrd="0" presId="urn:microsoft.com/office/officeart/2018/2/layout/IconVerticalSolidList"/>
    <dgm:cxn modelId="{1E430682-839D-41CA-8D9D-86B27C99B703}" type="presParOf" srcId="{5C527DBC-5D67-4DCE-A1C5-DB3EB381D9A9}" destId="{A7450A49-7341-435A-9B5E-391EDF72DD23}" srcOrd="3" destOrd="0" presId="urn:microsoft.com/office/officeart/2018/2/layout/IconVerticalSolidList"/>
    <dgm:cxn modelId="{95B63EC0-906C-4432-9F17-1B65A913CD5B}" type="presParOf" srcId="{A224EC47-FF1C-4A75-8615-751B86B2D8EA}" destId="{4D19FBDC-2D12-4DEA-B3A1-2B678AAA7B5D}" srcOrd="9" destOrd="0" presId="urn:microsoft.com/office/officeart/2018/2/layout/IconVerticalSolidList"/>
    <dgm:cxn modelId="{5CA5BDDD-8D3C-41A3-B13E-C389EF73936C}" type="presParOf" srcId="{A224EC47-FF1C-4A75-8615-751B86B2D8EA}" destId="{FBF8F3A2-3674-4AD2-8DF8-03C1038952EA}" srcOrd="10" destOrd="0" presId="urn:microsoft.com/office/officeart/2018/2/layout/IconVerticalSolidList"/>
    <dgm:cxn modelId="{1A80A771-B4A9-4266-95E7-E86D9B5D0847}" type="presParOf" srcId="{FBF8F3A2-3674-4AD2-8DF8-03C1038952EA}" destId="{DFE7F28D-B771-43AD-A63D-A04EE6E8B739}" srcOrd="0" destOrd="0" presId="urn:microsoft.com/office/officeart/2018/2/layout/IconVerticalSolidList"/>
    <dgm:cxn modelId="{3ACB6763-93D4-4EC1-98BC-CB9E9E0C3853}" type="presParOf" srcId="{FBF8F3A2-3674-4AD2-8DF8-03C1038952EA}" destId="{109FC2A9-9EEA-42B9-9548-0EFF755A928D}" srcOrd="1" destOrd="0" presId="urn:microsoft.com/office/officeart/2018/2/layout/IconVerticalSolidList"/>
    <dgm:cxn modelId="{FAEFC130-22C3-4BEA-9118-96D595F77E1C}" type="presParOf" srcId="{FBF8F3A2-3674-4AD2-8DF8-03C1038952EA}" destId="{C08C9316-962C-4E82-A31D-83D9D3837ED1}" srcOrd="2" destOrd="0" presId="urn:microsoft.com/office/officeart/2018/2/layout/IconVerticalSolidList"/>
    <dgm:cxn modelId="{2DCB889A-FD17-48CC-B3CC-409F5B37AF1F}" type="presParOf" srcId="{FBF8F3A2-3674-4AD2-8DF8-03C1038952EA}" destId="{D4C6132F-E3A7-487A-B35C-67D0F7820179}" srcOrd="3" destOrd="0" presId="urn:microsoft.com/office/officeart/2018/2/layout/IconVerticalSolidList"/>
    <dgm:cxn modelId="{20EC550A-5665-4454-A740-0B96821CC437}" type="presParOf" srcId="{A224EC47-FF1C-4A75-8615-751B86B2D8EA}" destId="{0099661D-3D71-46CE-8477-F0F38E729213}" srcOrd="11" destOrd="0" presId="urn:microsoft.com/office/officeart/2018/2/layout/IconVerticalSolidList"/>
    <dgm:cxn modelId="{6BFF2C67-F5B0-41F1-9EED-C843318D771C}" type="presParOf" srcId="{A224EC47-FF1C-4A75-8615-751B86B2D8EA}" destId="{83BA07C0-8EAE-4BAB-BB92-CE23E2735EA9}" srcOrd="12" destOrd="0" presId="urn:microsoft.com/office/officeart/2018/2/layout/IconVerticalSolidList"/>
    <dgm:cxn modelId="{9916FB5C-B731-4A69-9F33-E0CC28718C1D}" type="presParOf" srcId="{83BA07C0-8EAE-4BAB-BB92-CE23E2735EA9}" destId="{F3F4D77D-F6C5-4B72-AA24-99950906B6A4}" srcOrd="0" destOrd="0" presId="urn:microsoft.com/office/officeart/2018/2/layout/IconVerticalSolidList"/>
    <dgm:cxn modelId="{AF14FAAA-261B-4671-91A5-9A2DBA63CADD}" type="presParOf" srcId="{83BA07C0-8EAE-4BAB-BB92-CE23E2735EA9}" destId="{E910EEEF-0F5A-4212-BBE1-550B504E201B}" srcOrd="1" destOrd="0" presId="urn:microsoft.com/office/officeart/2018/2/layout/IconVerticalSolidList"/>
    <dgm:cxn modelId="{6303E478-6236-4393-9744-DE8F72AC20D6}" type="presParOf" srcId="{83BA07C0-8EAE-4BAB-BB92-CE23E2735EA9}" destId="{2AE469AF-0CF3-47F5-AE88-5BC510E32853}" srcOrd="2" destOrd="0" presId="urn:microsoft.com/office/officeart/2018/2/layout/IconVerticalSolidList"/>
    <dgm:cxn modelId="{910F119F-FC44-4284-97F2-0DA3672BEE37}" type="presParOf" srcId="{83BA07C0-8EAE-4BAB-BB92-CE23E2735EA9}" destId="{F3D83156-3F6E-4CD1-AB80-72F375A96334}"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0F0134-FAB0-4259-9C8E-D1AB65EFC016}">
      <dsp:nvSpPr>
        <dsp:cNvPr id="0" name=""/>
        <dsp:cNvSpPr/>
      </dsp:nvSpPr>
      <dsp:spPr>
        <a:xfrm>
          <a:off x="0" y="482"/>
          <a:ext cx="5098256" cy="66458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CA98DF-0A12-402B-9797-F1228B221E63}">
      <dsp:nvSpPr>
        <dsp:cNvPr id="0" name=""/>
        <dsp:cNvSpPr/>
      </dsp:nvSpPr>
      <dsp:spPr>
        <a:xfrm>
          <a:off x="201036" y="150013"/>
          <a:ext cx="365520" cy="3655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52664D5-7F5D-4FEB-962E-37A631D5AC2B}">
      <dsp:nvSpPr>
        <dsp:cNvPr id="0" name=""/>
        <dsp:cNvSpPr/>
      </dsp:nvSpPr>
      <dsp:spPr>
        <a:xfrm>
          <a:off x="767592" y="482"/>
          <a:ext cx="4330663" cy="664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335" tIns="70335" rIns="70335" bIns="70335" numCol="1" spcCol="1270" anchor="ctr" anchorCtr="0">
          <a:noAutofit/>
        </a:bodyPr>
        <a:lstStyle/>
        <a:p>
          <a:pPr marL="0" lvl="0" indent="0" algn="l" defTabSz="622300">
            <a:lnSpc>
              <a:spcPct val="90000"/>
            </a:lnSpc>
            <a:spcBef>
              <a:spcPct val="0"/>
            </a:spcBef>
            <a:spcAft>
              <a:spcPct val="35000"/>
            </a:spcAft>
            <a:buNone/>
          </a:pPr>
          <a:r>
            <a:rPr lang="en-US" sz="1400" b="1" kern="1200"/>
            <a:t>Required Paperwork</a:t>
          </a:r>
          <a:endParaRPr lang="en-US" sz="1400" kern="1200"/>
        </a:p>
      </dsp:txBody>
      <dsp:txXfrm>
        <a:off x="767592" y="482"/>
        <a:ext cx="4330663" cy="664581"/>
      </dsp:txXfrm>
    </dsp:sp>
    <dsp:sp modelId="{5968C8FA-616F-45AF-90DB-A7E086616C19}">
      <dsp:nvSpPr>
        <dsp:cNvPr id="0" name=""/>
        <dsp:cNvSpPr/>
      </dsp:nvSpPr>
      <dsp:spPr>
        <a:xfrm>
          <a:off x="0" y="831210"/>
          <a:ext cx="5098256" cy="66458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5FD205-6E3A-42CD-A5DE-936BC70C6CD2}">
      <dsp:nvSpPr>
        <dsp:cNvPr id="0" name=""/>
        <dsp:cNvSpPr/>
      </dsp:nvSpPr>
      <dsp:spPr>
        <a:xfrm>
          <a:off x="201036" y="980741"/>
          <a:ext cx="365520" cy="3655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47782C4-4007-4246-A6B4-5E228D5609E0}">
      <dsp:nvSpPr>
        <dsp:cNvPr id="0" name=""/>
        <dsp:cNvSpPr/>
      </dsp:nvSpPr>
      <dsp:spPr>
        <a:xfrm>
          <a:off x="767592" y="831210"/>
          <a:ext cx="4330663" cy="664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335" tIns="70335" rIns="70335" bIns="70335" numCol="1" spcCol="1270" anchor="ctr" anchorCtr="0">
          <a:noAutofit/>
        </a:bodyPr>
        <a:lstStyle/>
        <a:p>
          <a:pPr marL="0" lvl="0" indent="0" algn="l" defTabSz="622300">
            <a:lnSpc>
              <a:spcPct val="90000"/>
            </a:lnSpc>
            <a:spcBef>
              <a:spcPct val="0"/>
            </a:spcBef>
            <a:spcAft>
              <a:spcPct val="35000"/>
            </a:spcAft>
            <a:buNone/>
          </a:pPr>
          <a:r>
            <a:rPr lang="en-US" sz="1400" kern="1200"/>
            <a:t>Send Hunger Packing Agency Agreement</a:t>
          </a:r>
        </a:p>
      </dsp:txBody>
      <dsp:txXfrm>
        <a:off x="767592" y="831210"/>
        <a:ext cx="4330663" cy="664581"/>
      </dsp:txXfrm>
    </dsp:sp>
    <dsp:sp modelId="{B91F371E-E261-40E3-8765-98F79F83D885}">
      <dsp:nvSpPr>
        <dsp:cNvPr id="0" name=""/>
        <dsp:cNvSpPr/>
      </dsp:nvSpPr>
      <dsp:spPr>
        <a:xfrm>
          <a:off x="0" y="1661937"/>
          <a:ext cx="5098256" cy="66458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2ED087-C8C6-42F3-BB4E-D84E2EF84E57}">
      <dsp:nvSpPr>
        <dsp:cNvPr id="0" name=""/>
        <dsp:cNvSpPr/>
      </dsp:nvSpPr>
      <dsp:spPr>
        <a:xfrm>
          <a:off x="201036" y="1811468"/>
          <a:ext cx="365520" cy="3655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CC5F7A8-5A64-4196-B6AD-BEB728D25DF2}">
      <dsp:nvSpPr>
        <dsp:cNvPr id="0" name=""/>
        <dsp:cNvSpPr/>
      </dsp:nvSpPr>
      <dsp:spPr>
        <a:xfrm>
          <a:off x="767592" y="1661937"/>
          <a:ext cx="4330663" cy="664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335" tIns="70335" rIns="70335" bIns="70335" numCol="1" spcCol="1270" anchor="ctr" anchorCtr="0">
          <a:noAutofit/>
        </a:bodyPr>
        <a:lstStyle/>
        <a:p>
          <a:pPr marL="0" lvl="0" indent="0" algn="l" defTabSz="622300">
            <a:lnSpc>
              <a:spcPct val="90000"/>
            </a:lnSpc>
            <a:spcBef>
              <a:spcPct val="0"/>
            </a:spcBef>
            <a:spcAft>
              <a:spcPct val="35000"/>
            </a:spcAft>
            <a:buNone/>
          </a:pPr>
          <a:r>
            <a:rPr lang="en-US" sz="1400" kern="1200"/>
            <a:t>Signed copy of Background Check Policy</a:t>
          </a:r>
        </a:p>
      </dsp:txBody>
      <dsp:txXfrm>
        <a:off x="767592" y="1661937"/>
        <a:ext cx="4330663" cy="664581"/>
      </dsp:txXfrm>
    </dsp:sp>
    <dsp:sp modelId="{AFF048A8-6AC0-440F-B886-03743372B16B}">
      <dsp:nvSpPr>
        <dsp:cNvPr id="0" name=""/>
        <dsp:cNvSpPr/>
      </dsp:nvSpPr>
      <dsp:spPr>
        <a:xfrm>
          <a:off x="0" y="2492665"/>
          <a:ext cx="5098256" cy="66458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99FA0A-F9F6-430A-8297-7770FA555715}">
      <dsp:nvSpPr>
        <dsp:cNvPr id="0" name=""/>
        <dsp:cNvSpPr/>
      </dsp:nvSpPr>
      <dsp:spPr>
        <a:xfrm>
          <a:off x="201036" y="2642195"/>
          <a:ext cx="365520" cy="36552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E0C1552-1B38-4729-9FB4-E17E11C43582}">
      <dsp:nvSpPr>
        <dsp:cNvPr id="0" name=""/>
        <dsp:cNvSpPr/>
      </dsp:nvSpPr>
      <dsp:spPr>
        <a:xfrm>
          <a:off x="767592" y="2492665"/>
          <a:ext cx="4330663" cy="664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335" tIns="70335" rIns="70335" bIns="70335" numCol="1" spcCol="1270" anchor="ctr" anchorCtr="0">
          <a:noAutofit/>
        </a:bodyPr>
        <a:lstStyle/>
        <a:p>
          <a:pPr marL="0" lvl="0" indent="0" algn="l" defTabSz="622300">
            <a:lnSpc>
              <a:spcPct val="90000"/>
            </a:lnSpc>
            <a:spcBef>
              <a:spcPct val="0"/>
            </a:spcBef>
            <a:spcAft>
              <a:spcPct val="35000"/>
            </a:spcAft>
            <a:buNone/>
          </a:pPr>
          <a:r>
            <a:rPr lang="en-US" sz="1400" kern="1200"/>
            <a:t>ServSafe Food Handler Certificate</a:t>
          </a:r>
        </a:p>
      </dsp:txBody>
      <dsp:txXfrm>
        <a:off x="767592" y="2492665"/>
        <a:ext cx="4330663" cy="664581"/>
      </dsp:txXfrm>
    </dsp:sp>
    <dsp:sp modelId="{12813207-9CCC-418D-A969-7526EDD7CDA9}">
      <dsp:nvSpPr>
        <dsp:cNvPr id="0" name=""/>
        <dsp:cNvSpPr/>
      </dsp:nvSpPr>
      <dsp:spPr>
        <a:xfrm>
          <a:off x="0" y="3323392"/>
          <a:ext cx="5098256" cy="664581"/>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D8C7E1-D98D-4A2E-AE2F-5214A93805DB}">
      <dsp:nvSpPr>
        <dsp:cNvPr id="0" name=""/>
        <dsp:cNvSpPr/>
      </dsp:nvSpPr>
      <dsp:spPr>
        <a:xfrm>
          <a:off x="201036" y="3472923"/>
          <a:ext cx="365520" cy="36552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7450A49-7341-435A-9B5E-391EDF72DD23}">
      <dsp:nvSpPr>
        <dsp:cNvPr id="0" name=""/>
        <dsp:cNvSpPr/>
      </dsp:nvSpPr>
      <dsp:spPr>
        <a:xfrm>
          <a:off x="767592" y="3323392"/>
          <a:ext cx="4330663" cy="664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335" tIns="70335" rIns="70335" bIns="70335" numCol="1" spcCol="1270" anchor="ctr" anchorCtr="0">
          <a:noAutofit/>
        </a:bodyPr>
        <a:lstStyle/>
        <a:p>
          <a:pPr marL="0" lvl="0" indent="0" algn="l" defTabSz="622300">
            <a:lnSpc>
              <a:spcPct val="90000"/>
            </a:lnSpc>
            <a:spcBef>
              <a:spcPct val="0"/>
            </a:spcBef>
            <a:spcAft>
              <a:spcPct val="35000"/>
            </a:spcAft>
            <a:buNone/>
          </a:pPr>
          <a:r>
            <a:rPr lang="en-US" sz="1400" kern="1200" dirty="0"/>
            <a:t>Parent letter/permission slip sent home</a:t>
          </a:r>
        </a:p>
      </dsp:txBody>
      <dsp:txXfrm>
        <a:off x="767592" y="3323392"/>
        <a:ext cx="4330663" cy="664581"/>
      </dsp:txXfrm>
    </dsp:sp>
    <dsp:sp modelId="{DFE7F28D-B771-43AD-A63D-A04EE6E8B739}">
      <dsp:nvSpPr>
        <dsp:cNvPr id="0" name=""/>
        <dsp:cNvSpPr/>
      </dsp:nvSpPr>
      <dsp:spPr>
        <a:xfrm>
          <a:off x="0" y="4154119"/>
          <a:ext cx="5098256" cy="66458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09FC2A9-9EEA-42B9-9548-0EFF755A928D}">
      <dsp:nvSpPr>
        <dsp:cNvPr id="0" name=""/>
        <dsp:cNvSpPr/>
      </dsp:nvSpPr>
      <dsp:spPr>
        <a:xfrm>
          <a:off x="201036" y="4303650"/>
          <a:ext cx="365520" cy="36552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4C6132F-E3A7-487A-B35C-67D0F7820179}">
      <dsp:nvSpPr>
        <dsp:cNvPr id="0" name=""/>
        <dsp:cNvSpPr/>
      </dsp:nvSpPr>
      <dsp:spPr>
        <a:xfrm>
          <a:off x="767592" y="4154119"/>
          <a:ext cx="4330663" cy="664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335" tIns="70335" rIns="70335" bIns="70335" numCol="1" spcCol="1270" anchor="ctr" anchorCtr="0">
          <a:noAutofit/>
        </a:bodyPr>
        <a:lstStyle/>
        <a:p>
          <a:pPr marL="0" lvl="0" indent="0" algn="l" defTabSz="622300">
            <a:lnSpc>
              <a:spcPct val="90000"/>
            </a:lnSpc>
            <a:spcBef>
              <a:spcPct val="0"/>
            </a:spcBef>
            <a:spcAft>
              <a:spcPct val="35000"/>
            </a:spcAft>
            <a:buNone/>
          </a:pPr>
          <a:r>
            <a:rPr lang="en-US" sz="1400" kern="1200"/>
            <a:t>Signed permission slips returned-Must be kept on file </a:t>
          </a:r>
          <a:r>
            <a:rPr lang="en-US" sz="1400" b="1" kern="1200"/>
            <a:t>at site</a:t>
          </a:r>
          <a:endParaRPr lang="en-US" sz="1400" kern="1200"/>
        </a:p>
      </dsp:txBody>
      <dsp:txXfrm>
        <a:off x="767592" y="4154119"/>
        <a:ext cx="4330663" cy="664581"/>
      </dsp:txXfrm>
    </dsp:sp>
    <dsp:sp modelId="{F3F4D77D-F6C5-4B72-AA24-99950906B6A4}">
      <dsp:nvSpPr>
        <dsp:cNvPr id="0" name=""/>
        <dsp:cNvSpPr/>
      </dsp:nvSpPr>
      <dsp:spPr>
        <a:xfrm>
          <a:off x="0" y="4984847"/>
          <a:ext cx="5098256" cy="66458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10EEEF-0F5A-4212-BBE1-550B504E201B}">
      <dsp:nvSpPr>
        <dsp:cNvPr id="0" name=""/>
        <dsp:cNvSpPr/>
      </dsp:nvSpPr>
      <dsp:spPr>
        <a:xfrm>
          <a:off x="201036" y="5134378"/>
          <a:ext cx="365520" cy="365520"/>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3D83156-3F6E-4CD1-AB80-72F375A96334}">
      <dsp:nvSpPr>
        <dsp:cNvPr id="0" name=""/>
        <dsp:cNvSpPr/>
      </dsp:nvSpPr>
      <dsp:spPr>
        <a:xfrm>
          <a:off x="767592" y="4984847"/>
          <a:ext cx="4330663" cy="664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335" tIns="70335" rIns="70335" bIns="70335" numCol="1" spcCol="1270" anchor="ctr" anchorCtr="0">
          <a:noAutofit/>
        </a:bodyPr>
        <a:lstStyle/>
        <a:p>
          <a:pPr marL="0" lvl="0" indent="0" algn="l" defTabSz="622300">
            <a:lnSpc>
              <a:spcPct val="90000"/>
            </a:lnSpc>
            <a:spcBef>
              <a:spcPct val="0"/>
            </a:spcBef>
            <a:spcAft>
              <a:spcPct val="35000"/>
            </a:spcAft>
            <a:buNone/>
          </a:pPr>
          <a:r>
            <a:rPr lang="en-US" sz="1400" kern="1200"/>
            <a:t>Identify any allergies/special diet requirements from permission slips. If  allergies exist, manage that child’s backpack for appropriate food options.</a:t>
          </a:r>
        </a:p>
      </dsp:txBody>
      <dsp:txXfrm>
        <a:off x="767592" y="4984847"/>
        <a:ext cx="4330663" cy="66458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0F073AF-0418-4A77-9E4D-A8F91E28C35E}" type="datetimeFigureOut">
              <a:rPr lang="en-US" smtClean="0"/>
              <a:t>8/18/2020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C5D1283-A8C7-4F66-A401-E293AB8190AF}" type="slidenum">
              <a:rPr lang="en-US" smtClean="0"/>
              <a:t>‹#›</a:t>
            </a:fld>
            <a:endParaRPr lang="en-US"/>
          </a:p>
        </p:txBody>
      </p:sp>
    </p:spTree>
    <p:extLst>
      <p:ext uri="{BB962C8B-B14F-4D97-AF65-F5344CB8AC3E}">
        <p14:creationId xmlns:p14="http://schemas.microsoft.com/office/powerpoint/2010/main" val="3854091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5D1283-A8C7-4F66-A401-E293AB8190AF}" type="slidenum">
              <a:rPr lang="en-US" smtClean="0"/>
              <a:t>1</a:t>
            </a:fld>
            <a:endParaRPr lang="en-US"/>
          </a:p>
        </p:txBody>
      </p:sp>
    </p:spTree>
    <p:extLst>
      <p:ext uri="{BB962C8B-B14F-4D97-AF65-F5344CB8AC3E}">
        <p14:creationId xmlns:p14="http://schemas.microsoft.com/office/powerpoint/2010/main" val="3376536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5D1283-A8C7-4F66-A401-E293AB8190AF}" type="slidenum">
              <a:rPr lang="en-US" smtClean="0"/>
              <a:t>2</a:t>
            </a:fld>
            <a:endParaRPr lang="en-US"/>
          </a:p>
        </p:txBody>
      </p:sp>
    </p:spTree>
    <p:extLst>
      <p:ext uri="{BB962C8B-B14F-4D97-AF65-F5344CB8AC3E}">
        <p14:creationId xmlns:p14="http://schemas.microsoft.com/office/powerpoint/2010/main" val="1432466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5D1283-A8C7-4F66-A401-E293AB8190AF}" type="slidenum">
              <a:rPr lang="en-US" smtClean="0"/>
              <a:t>3</a:t>
            </a:fld>
            <a:endParaRPr lang="en-US"/>
          </a:p>
        </p:txBody>
      </p:sp>
    </p:spTree>
    <p:extLst>
      <p:ext uri="{BB962C8B-B14F-4D97-AF65-F5344CB8AC3E}">
        <p14:creationId xmlns:p14="http://schemas.microsoft.com/office/powerpoint/2010/main" val="3941621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5D1283-A8C7-4F66-A401-E293AB8190AF}" type="slidenum">
              <a:rPr lang="en-US" smtClean="0"/>
              <a:t>5</a:t>
            </a:fld>
            <a:endParaRPr lang="en-US"/>
          </a:p>
        </p:txBody>
      </p:sp>
    </p:spTree>
    <p:extLst>
      <p:ext uri="{BB962C8B-B14F-4D97-AF65-F5344CB8AC3E}">
        <p14:creationId xmlns:p14="http://schemas.microsoft.com/office/powerpoint/2010/main" val="994855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we need a list of participant names?</a:t>
            </a:r>
          </a:p>
          <a:p>
            <a:endParaRPr lang="en-US" dirty="0"/>
          </a:p>
        </p:txBody>
      </p:sp>
      <p:sp>
        <p:nvSpPr>
          <p:cNvPr id="4" name="Slide Number Placeholder 3"/>
          <p:cNvSpPr>
            <a:spLocks noGrp="1"/>
          </p:cNvSpPr>
          <p:nvPr>
            <p:ph type="sldNum" sz="quarter" idx="5"/>
          </p:nvPr>
        </p:nvSpPr>
        <p:spPr/>
        <p:txBody>
          <a:bodyPr/>
          <a:lstStyle/>
          <a:p>
            <a:fld id="{9C5D1283-A8C7-4F66-A401-E293AB8190AF}" type="slidenum">
              <a:rPr lang="en-US" smtClean="0"/>
              <a:t>6</a:t>
            </a:fld>
            <a:endParaRPr lang="en-US"/>
          </a:p>
        </p:txBody>
      </p:sp>
    </p:spTree>
    <p:extLst>
      <p:ext uri="{BB962C8B-B14F-4D97-AF65-F5344CB8AC3E}">
        <p14:creationId xmlns:p14="http://schemas.microsoft.com/office/powerpoint/2010/main" val="678750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5D1283-A8C7-4F66-A401-E293AB8190AF}" type="slidenum">
              <a:rPr lang="en-US" smtClean="0"/>
              <a:t>7</a:t>
            </a:fld>
            <a:endParaRPr lang="en-US"/>
          </a:p>
        </p:txBody>
      </p:sp>
    </p:spTree>
    <p:extLst>
      <p:ext uri="{BB962C8B-B14F-4D97-AF65-F5344CB8AC3E}">
        <p14:creationId xmlns:p14="http://schemas.microsoft.com/office/powerpoint/2010/main" val="1181296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5D1283-A8C7-4F66-A401-E293AB8190AF}" type="slidenum">
              <a:rPr lang="en-US" smtClean="0"/>
              <a:t>13</a:t>
            </a:fld>
            <a:endParaRPr lang="en-US"/>
          </a:p>
        </p:txBody>
      </p:sp>
    </p:spTree>
    <p:extLst>
      <p:ext uri="{BB962C8B-B14F-4D97-AF65-F5344CB8AC3E}">
        <p14:creationId xmlns:p14="http://schemas.microsoft.com/office/powerpoint/2010/main" val="3605700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2526F3-791C-4133-B9CC-0C0340797C51}"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3B0551-2851-425B-ADF6-29EDBA74C905}"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5749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2526F3-791C-4133-B9CC-0C0340797C51}"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3B0551-2851-425B-ADF6-29EDBA74C905}" type="slidenum">
              <a:rPr lang="en-US" smtClean="0"/>
              <a:t>‹#›</a:t>
            </a:fld>
            <a:endParaRPr lang="en-US"/>
          </a:p>
        </p:txBody>
      </p:sp>
    </p:spTree>
    <p:extLst>
      <p:ext uri="{BB962C8B-B14F-4D97-AF65-F5344CB8AC3E}">
        <p14:creationId xmlns:p14="http://schemas.microsoft.com/office/powerpoint/2010/main" val="2363116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2526F3-791C-4133-B9CC-0C0340797C51}"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3B0551-2851-425B-ADF6-29EDBA74C905}" type="slidenum">
              <a:rPr lang="en-US" smtClean="0"/>
              <a:t>‹#›</a:t>
            </a:fld>
            <a:endParaRPr lang="en-US"/>
          </a:p>
        </p:txBody>
      </p:sp>
    </p:spTree>
    <p:extLst>
      <p:ext uri="{BB962C8B-B14F-4D97-AF65-F5344CB8AC3E}">
        <p14:creationId xmlns:p14="http://schemas.microsoft.com/office/powerpoint/2010/main" val="2662492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2526F3-791C-4133-B9CC-0C0340797C51}"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3B0551-2851-425B-ADF6-29EDBA74C905}" type="slidenum">
              <a:rPr lang="en-US" smtClean="0"/>
              <a:t>‹#›</a:t>
            </a:fld>
            <a:endParaRPr lang="en-US"/>
          </a:p>
        </p:txBody>
      </p:sp>
    </p:spTree>
    <p:extLst>
      <p:ext uri="{BB962C8B-B14F-4D97-AF65-F5344CB8AC3E}">
        <p14:creationId xmlns:p14="http://schemas.microsoft.com/office/powerpoint/2010/main" val="3060469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2526F3-791C-4133-B9CC-0C0340797C51}"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3B0551-2851-425B-ADF6-29EDBA74C905}"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1787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2526F3-791C-4133-B9CC-0C0340797C51}"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3B0551-2851-425B-ADF6-29EDBA74C905}" type="slidenum">
              <a:rPr lang="en-US" smtClean="0"/>
              <a:t>‹#›</a:t>
            </a:fld>
            <a:endParaRPr lang="en-US"/>
          </a:p>
        </p:txBody>
      </p:sp>
    </p:spTree>
    <p:extLst>
      <p:ext uri="{BB962C8B-B14F-4D97-AF65-F5344CB8AC3E}">
        <p14:creationId xmlns:p14="http://schemas.microsoft.com/office/powerpoint/2010/main" val="722276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2526F3-791C-4133-B9CC-0C0340797C51}" type="datetimeFigureOut">
              <a:rPr lang="en-US" smtClean="0"/>
              <a:t>8/18/2020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3B0551-2851-425B-ADF6-29EDBA74C905}" type="slidenum">
              <a:rPr lang="en-US" smtClean="0"/>
              <a:t>‹#›</a:t>
            </a:fld>
            <a:endParaRPr lang="en-US"/>
          </a:p>
        </p:txBody>
      </p:sp>
    </p:spTree>
    <p:extLst>
      <p:ext uri="{BB962C8B-B14F-4D97-AF65-F5344CB8AC3E}">
        <p14:creationId xmlns:p14="http://schemas.microsoft.com/office/powerpoint/2010/main" val="1383442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2526F3-791C-4133-B9CC-0C0340797C51}" type="datetimeFigureOut">
              <a:rPr lang="en-US" smtClean="0"/>
              <a:t>8/18/2020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3B0551-2851-425B-ADF6-29EDBA74C905}" type="slidenum">
              <a:rPr lang="en-US" smtClean="0"/>
              <a:t>‹#›</a:t>
            </a:fld>
            <a:endParaRPr lang="en-US"/>
          </a:p>
        </p:txBody>
      </p:sp>
    </p:spTree>
    <p:extLst>
      <p:ext uri="{BB962C8B-B14F-4D97-AF65-F5344CB8AC3E}">
        <p14:creationId xmlns:p14="http://schemas.microsoft.com/office/powerpoint/2010/main" val="3093676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32526F3-791C-4133-B9CC-0C0340797C51}" type="datetimeFigureOut">
              <a:rPr lang="en-US" smtClean="0"/>
              <a:t>8/18/2020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F3B0551-2851-425B-ADF6-29EDBA74C905}" type="slidenum">
              <a:rPr lang="en-US" smtClean="0"/>
              <a:t>‹#›</a:t>
            </a:fld>
            <a:endParaRPr lang="en-US"/>
          </a:p>
        </p:txBody>
      </p:sp>
    </p:spTree>
    <p:extLst>
      <p:ext uri="{BB962C8B-B14F-4D97-AF65-F5344CB8AC3E}">
        <p14:creationId xmlns:p14="http://schemas.microsoft.com/office/powerpoint/2010/main" val="1203068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32526F3-791C-4133-B9CC-0C0340797C51}" type="datetimeFigureOut">
              <a:rPr lang="en-US" smtClean="0"/>
              <a:t>8/18/2020</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F3B0551-2851-425B-ADF6-29EDBA74C905}" type="slidenum">
              <a:rPr lang="en-US" smtClean="0"/>
              <a:t>‹#›</a:t>
            </a:fld>
            <a:endParaRPr lang="en-US"/>
          </a:p>
        </p:txBody>
      </p:sp>
    </p:spTree>
    <p:extLst>
      <p:ext uri="{BB962C8B-B14F-4D97-AF65-F5344CB8AC3E}">
        <p14:creationId xmlns:p14="http://schemas.microsoft.com/office/powerpoint/2010/main" val="3408591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2526F3-791C-4133-B9CC-0C0340797C51}"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3B0551-2851-425B-ADF6-29EDBA74C905}" type="slidenum">
              <a:rPr lang="en-US" smtClean="0"/>
              <a:t>‹#›</a:t>
            </a:fld>
            <a:endParaRPr lang="en-US"/>
          </a:p>
        </p:txBody>
      </p:sp>
    </p:spTree>
    <p:extLst>
      <p:ext uri="{BB962C8B-B14F-4D97-AF65-F5344CB8AC3E}">
        <p14:creationId xmlns:p14="http://schemas.microsoft.com/office/powerpoint/2010/main" val="1752880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32526F3-791C-4133-B9CC-0C0340797C51}" type="datetimeFigureOut">
              <a:rPr lang="en-US" smtClean="0"/>
              <a:t>8/18/2020</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F3B0551-2851-425B-ADF6-29EDBA74C905}"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98873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ocs.google.com/forms/d/e/1FAIpQLSdygcc9uRnu60IC46cCdO9cVx21urWnbm6Wc7QffcGCTAbFNQ/viewform?usp=sf_lin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FBFF947-0568-41C8-9D1F-B98750138E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B146F29-E510-4DB4-B56B-1A8766645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56862"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43FDA1FA-3541-46E6-83FF-BDDA692BBA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004868" y="0"/>
            <a:ext cx="514379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471008" y="758952"/>
            <a:ext cx="4156798" cy="3566160"/>
          </a:xfrm>
        </p:spPr>
        <p:txBody>
          <a:bodyPr>
            <a:normAutofit/>
          </a:bodyPr>
          <a:lstStyle/>
          <a:p>
            <a:r>
              <a:rPr lang="en-US" sz="6200" b="1" spc="-150">
                <a:ln w="17780" cmpd="sng">
                  <a:noFill/>
                  <a:prstDash val="solid"/>
                  <a:miter lim="800000"/>
                </a:ln>
                <a:solidFill>
                  <a:srgbClr val="FFFFFF"/>
                </a:solidFill>
                <a:latin typeface="Tw Cen MT" panose="020B0602020104020603" pitchFamily="34" charset="0"/>
              </a:rPr>
              <a:t>Send </a:t>
            </a:r>
            <a:r>
              <a:rPr lang="en-US" sz="6200" spc="-150">
                <a:ln w="17780" cmpd="sng">
                  <a:noFill/>
                  <a:prstDash val="solid"/>
                  <a:miter lim="800000"/>
                </a:ln>
                <a:solidFill>
                  <a:srgbClr val="FFFFFF"/>
                </a:solidFill>
                <a:latin typeface="Tw Cen MT" panose="020B0602020104020603" pitchFamily="34" charset="0"/>
              </a:rPr>
              <a:t>Hunger</a:t>
            </a:r>
            <a:r>
              <a:rPr lang="en-US" sz="6200" b="1" spc="-150">
                <a:ln w="17780" cmpd="sng">
                  <a:noFill/>
                  <a:prstDash val="solid"/>
                  <a:miter lim="800000"/>
                </a:ln>
                <a:solidFill>
                  <a:srgbClr val="FFFFFF"/>
                </a:solidFill>
                <a:latin typeface="Tw Cen MT" panose="020B0602020104020603" pitchFamily="34" charset="0"/>
              </a:rPr>
              <a:t> Packing </a:t>
            </a:r>
            <a:r>
              <a:rPr lang="en-US" sz="6200" spc="-150">
                <a:ln w="17780" cmpd="sng">
                  <a:noFill/>
                  <a:prstDash val="solid"/>
                  <a:miter lim="800000"/>
                </a:ln>
                <a:solidFill>
                  <a:srgbClr val="FFFFFF"/>
                </a:solidFill>
                <a:latin typeface="Tw Cen MT" panose="020B0602020104020603" pitchFamily="34" charset="0"/>
              </a:rPr>
              <a:t>Training</a:t>
            </a:r>
            <a:endParaRPr lang="en-US" sz="6200">
              <a:solidFill>
                <a:srgbClr val="FFFFFF"/>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662" y="4114800"/>
            <a:ext cx="1600200" cy="160020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5800" y="758952"/>
            <a:ext cx="2404063" cy="2005814"/>
          </a:xfrm>
          <a:prstGeom prst="rect">
            <a:avLst/>
          </a:prstGeom>
        </p:spPr>
      </p:pic>
      <p:cxnSp>
        <p:nvCxnSpPr>
          <p:cNvPr id="17" name="Straight Connector 16">
            <a:extLst>
              <a:ext uri="{FF2B5EF4-FFF2-40B4-BE49-F238E27FC236}">
                <a16:creationId xmlns:a16="http://schemas.microsoft.com/office/drawing/2014/main" id="{1E6A7830-4B1A-416E-8782-4D0DC1F292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471007" y="4343400"/>
            <a:ext cx="3901962" cy="0"/>
          </a:xfrm>
          <a:prstGeom prst="line">
            <a:avLst/>
          </a:prstGeom>
          <a:ln w="6350">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6064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69277" y="605896"/>
            <a:ext cx="2313633" cy="5646208"/>
          </a:xfrm>
        </p:spPr>
        <p:txBody>
          <a:bodyPr anchor="ctr">
            <a:normAutofit/>
          </a:bodyPr>
          <a:lstStyle/>
          <a:p>
            <a:r>
              <a:rPr lang="en-US" sz="3100" b="1" spc="-150">
                <a:ln w="17780" cmpd="sng">
                  <a:noFill/>
                  <a:prstDash val="solid"/>
                  <a:miter lim="800000"/>
                </a:ln>
                <a:solidFill>
                  <a:srgbClr val="FFFFFF"/>
                </a:solidFill>
                <a:latin typeface="Tw Cen MT" panose="020B0602020104020603" pitchFamily="34" charset="0"/>
              </a:rPr>
              <a:t>Receiving </a:t>
            </a:r>
            <a:r>
              <a:rPr lang="en-US" sz="3100" spc="-150">
                <a:ln w="17780" cmpd="sng">
                  <a:noFill/>
                  <a:prstDash val="solid"/>
                  <a:miter lim="800000"/>
                </a:ln>
                <a:solidFill>
                  <a:srgbClr val="FFFFFF"/>
                </a:solidFill>
                <a:latin typeface="Tw Cen MT" panose="020B0602020104020603" pitchFamily="34" charset="0"/>
              </a:rPr>
              <a:t>Food</a:t>
            </a:r>
            <a:endParaRPr lang="en-US" sz="31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3556512" y="605896"/>
            <a:ext cx="5218211" cy="5646208"/>
          </a:xfrm>
        </p:spPr>
        <p:txBody>
          <a:bodyPr anchor="ctr">
            <a:normAutofit/>
          </a:bodyPr>
          <a:lstStyle/>
          <a:p>
            <a:pPr marL="0" indent="0">
              <a:buNone/>
            </a:pPr>
            <a:r>
              <a:rPr lang="en-US" dirty="0">
                <a:latin typeface="Tw Cen MT" pitchFamily="34" charset="0"/>
                <a:cs typeface="Arial" charset="0"/>
              </a:rPr>
              <a:t>If receiving delivery, please arrange for two people to meet the driver and help unload</a:t>
            </a:r>
          </a:p>
          <a:p>
            <a:pPr marL="0" indent="0">
              <a:buNone/>
            </a:pPr>
            <a:r>
              <a:rPr lang="en-US" dirty="0">
                <a:latin typeface="Tw Cen MT" pitchFamily="34" charset="0"/>
                <a:cs typeface="Arial" charset="0"/>
              </a:rPr>
              <a:t>Sign the delivery receipt that goes back with the Care and Share driver and keep your copy on file for 3 years</a:t>
            </a:r>
          </a:p>
          <a:p>
            <a:pPr marL="0" indent="0">
              <a:buNone/>
            </a:pPr>
            <a:r>
              <a:rPr lang="en-US" dirty="0">
                <a:latin typeface="Tw Cen MT" pitchFamily="34" charset="0"/>
                <a:cs typeface="Arial" charset="0"/>
              </a:rPr>
              <a:t>It is the site’s responsibility to properly put away food upon receipt</a:t>
            </a:r>
          </a:p>
          <a:p>
            <a:pPr marL="0" indent="0">
              <a:buNone/>
            </a:pPr>
            <a:r>
              <a:rPr lang="en-US" dirty="0">
                <a:latin typeface="Tw Cen MT" pitchFamily="34" charset="0"/>
                <a:cs typeface="Arial" charset="0"/>
              </a:rPr>
              <a:t>If picking up at Care and Share’s distribution center, please ensure timely storage of food. Food cannot be stored in cars or for lengthy periods of time in extreme heat or cold. This affects the expiration dates of food and can cause food safety issues.</a:t>
            </a:r>
          </a:p>
        </p:txBody>
      </p:sp>
    </p:spTree>
    <p:extLst>
      <p:ext uri="{BB962C8B-B14F-4D97-AF65-F5344CB8AC3E}">
        <p14:creationId xmlns:p14="http://schemas.microsoft.com/office/powerpoint/2010/main" val="1695139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69277" y="605896"/>
            <a:ext cx="2313633" cy="5646208"/>
          </a:xfrm>
        </p:spPr>
        <p:txBody>
          <a:bodyPr anchor="ctr">
            <a:normAutofit/>
          </a:bodyPr>
          <a:lstStyle/>
          <a:p>
            <a:r>
              <a:rPr lang="en-US" sz="2800" b="1" spc="-150" dirty="0">
                <a:ln w="17780" cmpd="sng">
                  <a:noFill/>
                  <a:prstDash val="solid"/>
                  <a:miter lim="800000"/>
                </a:ln>
                <a:solidFill>
                  <a:srgbClr val="FFFFFF"/>
                </a:solidFill>
                <a:latin typeface="Tw Cen MT" panose="020B0602020104020603" pitchFamily="34" charset="0"/>
              </a:rPr>
              <a:t>Food </a:t>
            </a:r>
            <a:r>
              <a:rPr lang="en-US" sz="2800" spc="-150" dirty="0">
                <a:ln w="17780" cmpd="sng">
                  <a:noFill/>
                  <a:prstDash val="solid"/>
                  <a:miter lim="800000"/>
                </a:ln>
                <a:solidFill>
                  <a:srgbClr val="FFFFFF"/>
                </a:solidFill>
                <a:latin typeface="Tw Cen MT" panose="020B0602020104020603" pitchFamily="34" charset="0"/>
              </a:rPr>
              <a:t>Storage</a:t>
            </a:r>
            <a:endParaRPr lang="en-US" sz="28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3556512" y="605896"/>
            <a:ext cx="5282688" cy="5646208"/>
          </a:xfrm>
        </p:spPr>
        <p:txBody>
          <a:bodyPr anchor="ctr">
            <a:normAutofit/>
          </a:bodyPr>
          <a:lstStyle/>
          <a:p>
            <a:pPr marL="0" indent="0">
              <a:buNone/>
            </a:pPr>
            <a:r>
              <a:rPr lang="en-US" dirty="0">
                <a:latin typeface="Tw Cen MT" pitchFamily="34" charset="0"/>
                <a:cs typeface="Arial" pitchFamily="34" charset="0"/>
              </a:rPr>
              <a:t>All food must be stored at least 6 inches off the ground (on a pallet or shelf), 2 inches away from the wall, and 6 inches from the ceiling</a:t>
            </a:r>
          </a:p>
          <a:p>
            <a:pPr marL="0" indent="0">
              <a:buNone/>
            </a:pPr>
            <a:r>
              <a:rPr lang="en-US" dirty="0">
                <a:latin typeface="Tw Cen MT" pitchFamily="34" charset="0"/>
                <a:cs typeface="Arial" pitchFamily="34" charset="0"/>
              </a:rPr>
              <a:t>Food must be stored away from cleaning materials and toxic chemicals</a:t>
            </a:r>
          </a:p>
          <a:p>
            <a:pPr marL="0" indent="0">
              <a:buNone/>
            </a:pPr>
            <a:r>
              <a:rPr lang="en-US" dirty="0">
                <a:latin typeface="Tw Cen MT" pitchFamily="34" charset="0"/>
                <a:cs typeface="Arial" pitchFamily="34" charset="0"/>
              </a:rPr>
              <a:t>Storage area should be clean, dry, and free of pests</a:t>
            </a:r>
          </a:p>
          <a:p>
            <a:pPr marL="0" indent="0">
              <a:buNone/>
              <a:defRPr/>
            </a:pPr>
            <a:r>
              <a:rPr lang="en-US" dirty="0">
                <a:latin typeface="Tw Cen MT" pitchFamily="34" charset="0"/>
                <a:cs typeface="Arial" pitchFamily="34" charset="0"/>
              </a:rPr>
              <a:t>Place thermometers in all storage areas </a:t>
            </a:r>
          </a:p>
          <a:p>
            <a:pPr marL="0" indent="0">
              <a:buNone/>
              <a:defRPr/>
            </a:pPr>
            <a:r>
              <a:rPr lang="en-US" dirty="0">
                <a:latin typeface="Tw Cen MT" pitchFamily="34" charset="0"/>
                <a:cs typeface="Arial" pitchFamily="34" charset="0"/>
              </a:rPr>
              <a:t>The storage area should be locked when not in use</a:t>
            </a:r>
          </a:p>
          <a:p>
            <a:pPr marL="0" indent="0">
              <a:buNone/>
            </a:pPr>
            <a:r>
              <a:rPr lang="en-US" dirty="0">
                <a:latin typeface="Tw Cen MT" pitchFamily="34" charset="0"/>
                <a:cs typeface="Arial" pitchFamily="34" charset="0"/>
              </a:rPr>
              <a:t>FIFO: Foods should be rotated to ensure oldest product is used first</a:t>
            </a:r>
          </a:p>
          <a:p>
            <a:pPr>
              <a:buNone/>
              <a:defRPr/>
            </a:pPr>
            <a:endParaRPr lang="en-US" dirty="0">
              <a:latin typeface="Tw Cen MT" pitchFamily="34" charset="0"/>
              <a:cs typeface="Arial" pitchFamily="34" charset="0"/>
            </a:endParaRPr>
          </a:p>
          <a:p>
            <a:endParaRPr lang="en-US" dirty="0"/>
          </a:p>
        </p:txBody>
      </p:sp>
    </p:spTree>
    <p:extLst>
      <p:ext uri="{BB962C8B-B14F-4D97-AF65-F5344CB8AC3E}">
        <p14:creationId xmlns:p14="http://schemas.microsoft.com/office/powerpoint/2010/main" val="948446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69277" y="605896"/>
            <a:ext cx="2313633" cy="5646208"/>
          </a:xfrm>
        </p:spPr>
        <p:txBody>
          <a:bodyPr anchor="ctr">
            <a:normAutofit/>
          </a:bodyPr>
          <a:lstStyle/>
          <a:p>
            <a:r>
              <a:rPr lang="en-US" sz="2800" b="1" spc="-150" dirty="0">
                <a:ln w="17780" cmpd="sng">
                  <a:noFill/>
                  <a:prstDash val="solid"/>
                  <a:miter lim="800000"/>
                </a:ln>
                <a:solidFill>
                  <a:srgbClr val="FFFFFF"/>
                </a:solidFill>
                <a:latin typeface="Tw Cen MT" panose="020B0602020104020603" pitchFamily="34" charset="0"/>
              </a:rPr>
              <a:t>Food </a:t>
            </a:r>
            <a:r>
              <a:rPr lang="en-US" sz="2800" spc="-150" dirty="0">
                <a:ln w="17780" cmpd="sng">
                  <a:noFill/>
                  <a:prstDash val="solid"/>
                  <a:miter lim="800000"/>
                </a:ln>
                <a:solidFill>
                  <a:srgbClr val="FFFFFF"/>
                </a:solidFill>
                <a:latin typeface="Tw Cen MT" panose="020B0602020104020603" pitchFamily="34" charset="0"/>
              </a:rPr>
              <a:t>Safety</a:t>
            </a:r>
            <a:endParaRPr lang="en-US" sz="2800" dirty="0">
              <a:solidFill>
                <a:srgbClr val="FFFFFF"/>
              </a:solidFill>
            </a:endParaRPr>
          </a:p>
        </p:txBody>
      </p:sp>
      <p:sp>
        <p:nvSpPr>
          <p:cNvPr id="21" name="Rectangle 20">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Content Placeholder 2"/>
          <p:cNvSpPr>
            <a:spLocks noGrp="1"/>
          </p:cNvSpPr>
          <p:nvPr>
            <p:ph idx="1"/>
          </p:nvPr>
        </p:nvSpPr>
        <p:spPr>
          <a:xfrm>
            <a:off x="3556512" y="605896"/>
            <a:ext cx="4810247" cy="5646208"/>
          </a:xfrm>
        </p:spPr>
        <p:txBody>
          <a:bodyPr anchor="ctr">
            <a:normAutofit/>
          </a:bodyPr>
          <a:lstStyle/>
          <a:p>
            <a:pPr>
              <a:defRPr/>
            </a:pPr>
            <a:r>
              <a:rPr lang="en-US">
                <a:latin typeface="Tw Cen MT" pitchFamily="34" charset="0"/>
                <a:cs typeface="Arial" pitchFamily="34" charset="0"/>
              </a:rPr>
              <a:t>Site Coordinators must be </a:t>
            </a:r>
            <a:r>
              <a:rPr lang="en-US" err="1">
                <a:latin typeface="Tw Cen MT" pitchFamily="34" charset="0"/>
                <a:cs typeface="Arial" pitchFamily="34" charset="0"/>
              </a:rPr>
              <a:t>ServSafe</a:t>
            </a:r>
            <a:r>
              <a:rPr lang="en-US">
                <a:latin typeface="Tw Cen MT" pitchFamily="34" charset="0"/>
                <a:cs typeface="Arial" pitchFamily="34" charset="0"/>
              </a:rPr>
              <a:t> Certified and follow proper food handling guidelines presented in the Food Handler course</a:t>
            </a:r>
          </a:p>
          <a:p>
            <a:pPr>
              <a:defRPr/>
            </a:pPr>
            <a:r>
              <a:rPr lang="en-US">
                <a:latin typeface="Tw Cen MT" pitchFamily="34" charset="0"/>
                <a:cs typeface="Arial" pitchFamily="34" charset="0"/>
              </a:rPr>
              <a:t>Site Coordinators should train all pantry volunteers on guidelines</a:t>
            </a:r>
          </a:p>
          <a:p>
            <a:pPr>
              <a:defRPr/>
            </a:pPr>
            <a:r>
              <a:rPr lang="en-US">
                <a:latin typeface="Tw Cen MT" pitchFamily="34" charset="0"/>
                <a:cs typeface="Arial" pitchFamily="34" charset="0"/>
              </a:rPr>
              <a:t>Food must be stored appropriately 	</a:t>
            </a:r>
          </a:p>
          <a:p>
            <a:pPr lvl="1">
              <a:buFont typeface="Wingdings" panose="05000000000000000000" pitchFamily="2" charset="2"/>
              <a:buChar char="ü"/>
              <a:defRPr/>
            </a:pPr>
            <a:r>
              <a:rPr lang="en-US">
                <a:latin typeface="Tw Cen MT" pitchFamily="34" charset="0"/>
                <a:cs typeface="Arial" pitchFamily="34" charset="0"/>
              </a:rPr>
              <a:t>Dry Food: 50 – 70 degrees</a:t>
            </a:r>
          </a:p>
        </p:txBody>
      </p:sp>
    </p:spTree>
    <p:extLst>
      <p:ext uri="{BB962C8B-B14F-4D97-AF65-F5344CB8AC3E}">
        <p14:creationId xmlns:p14="http://schemas.microsoft.com/office/powerpoint/2010/main" val="3218740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69277" y="605896"/>
            <a:ext cx="2313633" cy="5646208"/>
          </a:xfrm>
        </p:spPr>
        <p:txBody>
          <a:bodyPr anchor="ctr">
            <a:normAutofit/>
          </a:bodyPr>
          <a:lstStyle/>
          <a:p>
            <a:r>
              <a:rPr lang="en-US" sz="2800" b="1" spc="-150" dirty="0">
                <a:ln w="17780" cmpd="sng">
                  <a:noFill/>
                  <a:prstDash val="solid"/>
                  <a:miter lim="800000"/>
                </a:ln>
                <a:solidFill>
                  <a:srgbClr val="FFFFFF"/>
                </a:solidFill>
                <a:latin typeface="Tw Cen MT" panose="020B0602020104020603" pitchFamily="34" charset="0"/>
              </a:rPr>
              <a:t>Food </a:t>
            </a:r>
            <a:r>
              <a:rPr lang="en-US" sz="2800" spc="-150" dirty="0">
                <a:ln w="17780" cmpd="sng">
                  <a:noFill/>
                  <a:prstDash val="solid"/>
                  <a:miter lim="800000"/>
                </a:ln>
                <a:solidFill>
                  <a:srgbClr val="FFFFFF"/>
                </a:solidFill>
                <a:latin typeface="Tw Cen MT" panose="020B0602020104020603" pitchFamily="34" charset="0"/>
              </a:rPr>
              <a:t>Distribution</a:t>
            </a:r>
            <a:endParaRPr lang="en-US" sz="28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3556512" y="605896"/>
            <a:ext cx="4810247" cy="5646208"/>
          </a:xfrm>
        </p:spPr>
        <p:txBody>
          <a:bodyPr anchor="ctr">
            <a:normAutofit/>
          </a:bodyPr>
          <a:lstStyle/>
          <a:p>
            <a:pPr marL="0" indent="0">
              <a:buNone/>
            </a:pPr>
            <a:r>
              <a:rPr lang="en-US" dirty="0">
                <a:latin typeface="Tw Cen MT" pitchFamily="34" charset="0"/>
                <a:cs typeface="Arial" charset="0"/>
              </a:rPr>
              <a:t>Bags should be distributed weekly to children </a:t>
            </a:r>
          </a:p>
          <a:p>
            <a:pPr marL="0" indent="0">
              <a:buNone/>
            </a:pPr>
            <a:r>
              <a:rPr lang="en-US" dirty="0">
                <a:latin typeface="Tw Cen MT" pitchFamily="34" charset="0"/>
                <a:cs typeface="Arial" charset="0"/>
              </a:rPr>
              <a:t>Confidentiality of children must be maintained</a:t>
            </a:r>
          </a:p>
          <a:p>
            <a:pPr marL="0" indent="0">
              <a:buNone/>
            </a:pPr>
            <a:r>
              <a:rPr lang="en-US" dirty="0">
                <a:latin typeface="Tw Cen MT" pitchFamily="34" charset="0"/>
                <a:cs typeface="Arial" charset="0"/>
              </a:rPr>
              <a:t>Preferred distribution method is for bags to be distributed while students are out of the room. Another option is to have students stop by the guidance counselor or nurse’s office at the end of the day.</a:t>
            </a:r>
          </a:p>
          <a:p>
            <a:pPr marL="0" indent="0">
              <a:buNone/>
            </a:pPr>
            <a:r>
              <a:rPr lang="en-US" dirty="0">
                <a:latin typeface="Tw Cen MT" pitchFamily="34" charset="0"/>
                <a:cs typeface="Arial" charset="0"/>
              </a:rPr>
              <a:t>Sites should distribute one bag per child. Any extra bags should be held for distribution the following week.</a:t>
            </a:r>
          </a:p>
          <a:p>
            <a:pPr marL="0" indent="0">
              <a:buNone/>
            </a:pPr>
            <a:r>
              <a:rPr lang="en-US" dirty="0">
                <a:latin typeface="Tw Cen MT" pitchFamily="34" charset="0"/>
                <a:cs typeface="Arial" charset="0"/>
              </a:rPr>
              <a:t>Notify Care and Share of any changes in number of bags needed at the site</a:t>
            </a:r>
          </a:p>
        </p:txBody>
      </p:sp>
    </p:spTree>
    <p:extLst>
      <p:ext uri="{BB962C8B-B14F-4D97-AF65-F5344CB8AC3E}">
        <p14:creationId xmlns:p14="http://schemas.microsoft.com/office/powerpoint/2010/main" val="2156045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AD83CFE-1CA3-4832-A4B9-C48CD1347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284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98641C-7F74-435D-996F-A4387A3C3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30" y="4953000"/>
            <a:ext cx="9141714"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798897" y="5120640"/>
            <a:ext cx="7543800" cy="822960"/>
          </a:xfrm>
        </p:spPr>
        <p:txBody>
          <a:bodyPr>
            <a:normAutofit/>
          </a:bodyPr>
          <a:lstStyle/>
          <a:p>
            <a:pPr algn="ctr"/>
            <a:r>
              <a:rPr lang="en-US" sz="4800" b="1" spc="-150" dirty="0">
                <a:ln w="17780" cmpd="sng">
                  <a:noFill/>
                  <a:prstDash val="solid"/>
                  <a:miter lim="800000"/>
                </a:ln>
                <a:solidFill>
                  <a:srgbClr val="FFFFFF"/>
                </a:solidFill>
                <a:latin typeface="Tw Cen MT" panose="020B0602020104020603" pitchFamily="34" charset="0"/>
              </a:rPr>
              <a:t>Questions?</a:t>
            </a:r>
            <a:endParaRPr lang="en-US" sz="4800" dirty="0">
              <a:solidFill>
                <a:srgbClr val="FFFFFF"/>
              </a:solidFill>
            </a:endParaRPr>
          </a:p>
        </p:txBody>
      </p:sp>
      <p:pic>
        <p:nvPicPr>
          <p:cNvPr id="4" name="Picture 3" descr="A close up of a logo&#10;&#10;Description automatically generated"/>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7800" y="1641501"/>
            <a:ext cx="2142402" cy="1787499"/>
          </a:xfrm>
          <a:prstGeom prst="rect">
            <a:avLst/>
          </a:prstGeom>
        </p:spPr>
      </p:pic>
      <p:sp>
        <p:nvSpPr>
          <p:cNvPr id="15" name="Rectangle 14">
            <a:extLst>
              <a:ext uri="{FF2B5EF4-FFF2-40B4-BE49-F238E27FC236}">
                <a16:creationId xmlns:a16="http://schemas.microsoft.com/office/drawing/2014/main" id="{F530C0F6-C8DF-4539-B30C-8105DB618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47997" y="886968"/>
            <a:ext cx="48006" cy="31089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3798" y="1524000"/>
            <a:ext cx="2037512" cy="2037512"/>
          </a:xfrm>
          <a:prstGeom prst="rect">
            <a:avLst/>
          </a:prstGeom>
        </p:spPr>
      </p:pic>
      <p:sp>
        <p:nvSpPr>
          <p:cNvPr id="17" name="Rectangle 16">
            <a:extLst>
              <a:ext uri="{FF2B5EF4-FFF2-40B4-BE49-F238E27FC236}">
                <a16:creationId xmlns:a16="http://schemas.microsoft.com/office/drawing/2014/main" id="{BAE51241-AA8B-4B82-9C59-6738DB8567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4906176"/>
            <a:ext cx="9141714"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17336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203EF5-0C33-470A-A7B2-80A6E555A163}"/>
              </a:ext>
            </a:extLst>
          </p:cNvPr>
          <p:cNvSpPr>
            <a:spLocks noGrp="1"/>
          </p:cNvSpPr>
          <p:nvPr>
            <p:ph type="title"/>
          </p:nvPr>
        </p:nvSpPr>
        <p:spPr>
          <a:xfrm>
            <a:off x="711785" y="643466"/>
            <a:ext cx="2078455" cy="5225627"/>
          </a:xfrm>
        </p:spPr>
        <p:txBody>
          <a:bodyPr anchor="ctr">
            <a:normAutofit/>
          </a:bodyPr>
          <a:lstStyle/>
          <a:p>
            <a:r>
              <a:rPr lang="en-US" sz="3100"/>
              <a:t>New: COVID-19 Guidelines</a:t>
            </a:r>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31539"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73A60E9-BF29-48AA-AFDC-A36C626B48EB}"/>
              </a:ext>
            </a:extLst>
          </p:cNvPr>
          <p:cNvSpPr>
            <a:spLocks noGrp="1"/>
          </p:cNvSpPr>
          <p:nvPr>
            <p:ph idx="1"/>
          </p:nvPr>
        </p:nvSpPr>
        <p:spPr>
          <a:xfrm>
            <a:off x="3263264" y="643466"/>
            <a:ext cx="5171980" cy="5225628"/>
          </a:xfrm>
        </p:spPr>
        <p:txBody>
          <a:bodyPr anchor="ctr">
            <a:normAutofit/>
          </a:bodyPr>
          <a:lstStyle/>
          <a:p>
            <a:r>
              <a:rPr lang="en-US" dirty="0"/>
              <a:t>Due to procurement of food at this time, the shelf stable items you receive this year may look different from previous years. Please know we are doing our best to order the best quality items for your students</a:t>
            </a:r>
          </a:p>
          <a:p>
            <a:r>
              <a:rPr lang="en-US" dirty="0"/>
              <a:t>If you need help brainstorming how to safely to distribute food to your students in need, please feel free to reach out to your Regional Manager.</a:t>
            </a:r>
          </a:p>
          <a:p>
            <a:endParaRPr lang="en-US" dirty="0"/>
          </a:p>
        </p:txBody>
      </p:sp>
      <p:sp>
        <p:nvSpPr>
          <p:cNvPr id="12" name="Rectangle 11">
            <a:extLst>
              <a:ext uri="{FF2B5EF4-FFF2-40B4-BE49-F238E27FC236}">
                <a16:creationId xmlns:a16="http://schemas.microsoft.com/office/drawing/2014/main" id="{4C15B19B-E7BB-4060-B12F-3CDA8EF16A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6336792"/>
            <a:ext cx="9141619"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0543774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0000"/>
            <a:shade val="97000"/>
            <a:satMod val="130000"/>
          </a:schemeClr>
        </a:solidFill>
        <a:effectLst/>
      </p:bgPr>
    </p:bg>
    <p:spTree>
      <p:nvGrpSpPr>
        <p:cNvPr id="1" name=""/>
        <p:cNvGrpSpPr/>
        <p:nvPr/>
      </p:nvGrpSpPr>
      <p:grpSpPr>
        <a:xfrm>
          <a:off x="0" y="0"/>
          <a:ext cx="0" cy="0"/>
          <a:chOff x="0" y="0"/>
          <a:chExt cx="0" cy="0"/>
        </a:xfrm>
      </p:grpSpPr>
      <p:sp useBgFill="1">
        <p:nvSpPr>
          <p:cNvPr id="30" name="Rectangle 23">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7BC054-2365-4D3F-BFD9-9B901BCA0F9C}"/>
              </a:ext>
            </a:extLst>
          </p:cNvPr>
          <p:cNvSpPr>
            <a:spLocks noGrp="1"/>
          </p:cNvSpPr>
          <p:nvPr>
            <p:ph type="title"/>
          </p:nvPr>
        </p:nvSpPr>
        <p:spPr>
          <a:xfrm>
            <a:off x="711785" y="643466"/>
            <a:ext cx="2078455" cy="5225627"/>
          </a:xfrm>
        </p:spPr>
        <p:txBody>
          <a:bodyPr anchor="ctr">
            <a:normAutofit/>
          </a:bodyPr>
          <a:lstStyle/>
          <a:p>
            <a:r>
              <a:rPr lang="en-US" sz="3100" b="1"/>
              <a:t>New: </a:t>
            </a:r>
            <a:r>
              <a:rPr lang="en-US" sz="3100"/>
              <a:t>Reporting</a:t>
            </a:r>
          </a:p>
        </p:txBody>
      </p:sp>
      <p:cxnSp>
        <p:nvCxnSpPr>
          <p:cNvPr id="31" name="Straight Connector 25">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31539" y="1570271"/>
            <a:ext cx="0" cy="3200400"/>
          </a:xfrm>
          <a:prstGeom prst="line">
            <a:avLst/>
          </a:prstGeom>
          <a:ln w="317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45A6EA8-38DA-4529-8151-96E996FD03F9}"/>
              </a:ext>
            </a:extLst>
          </p:cNvPr>
          <p:cNvSpPr>
            <a:spLocks noGrp="1"/>
          </p:cNvSpPr>
          <p:nvPr>
            <p:ph idx="1"/>
          </p:nvPr>
        </p:nvSpPr>
        <p:spPr>
          <a:xfrm>
            <a:off x="3263264" y="643466"/>
            <a:ext cx="5171980" cy="5693326"/>
          </a:xfrm>
        </p:spPr>
        <p:txBody>
          <a:bodyPr anchor="ctr">
            <a:normAutofit/>
          </a:bodyPr>
          <a:lstStyle/>
          <a:p>
            <a:pPr marL="0" indent="0">
              <a:buNone/>
            </a:pPr>
            <a:r>
              <a:rPr lang="en-US" sz="1400" dirty="0"/>
              <a:t>Numbers for Send Hunger Packing are recorded and reported monthly.</a:t>
            </a:r>
          </a:p>
          <a:p>
            <a:pPr marL="0" indent="0">
              <a:buNone/>
            </a:pPr>
            <a:r>
              <a:rPr lang="en-US" sz="1400" dirty="0"/>
              <a:t>All records (monthly numbers and delivery receipts) must be kept on file for 3 years.</a:t>
            </a:r>
          </a:p>
          <a:p>
            <a:pPr marL="0" indent="0">
              <a:buNone/>
              <a:defRPr/>
            </a:pPr>
            <a:r>
              <a:rPr lang="en-US" sz="1400" dirty="0">
                <a:latin typeface="Tw Cen MT" pitchFamily="34" charset="0"/>
                <a:cs typeface="Arial" pitchFamily="34" charset="0"/>
              </a:rPr>
              <a:t>Submit reports through link provided by the 3</a:t>
            </a:r>
            <a:r>
              <a:rPr lang="en-US" sz="1400" baseline="30000" dirty="0">
                <a:latin typeface="Tw Cen MT" pitchFamily="34" charset="0"/>
                <a:cs typeface="Arial" pitchFamily="34" charset="0"/>
              </a:rPr>
              <a:t>rd</a:t>
            </a:r>
            <a:r>
              <a:rPr lang="en-US" sz="1400" dirty="0">
                <a:latin typeface="Tw Cen MT" pitchFamily="34" charset="0"/>
                <a:cs typeface="Arial" pitchFamily="34" charset="0"/>
              </a:rPr>
              <a:t> of the following month.</a:t>
            </a:r>
          </a:p>
          <a:p>
            <a:pPr marL="0" indent="0">
              <a:buNone/>
              <a:defRPr/>
            </a:pPr>
            <a:r>
              <a:rPr lang="en-US" sz="1400" u="sng" dirty="0">
                <a:hlinkClick r:id="rId3">
                  <a:extLst>
                    <a:ext uri="{A12FA001-AC4F-418D-AE19-62706E023703}">
                      <ahyp:hlinkClr xmlns:ahyp="http://schemas.microsoft.com/office/drawing/2018/hyperlinkcolor" val="tx"/>
                    </a:ext>
                  </a:extLst>
                </a:hlinkClick>
              </a:rPr>
              <a:t>https://docs.google.com/forms/d/e/1FAIpQLSdygcc9uRnu60IC46cCdO9cVx21urWnbm6Wc7QffcGCTAbFNQ/viewform?usp=sf_link</a:t>
            </a:r>
            <a:endParaRPr lang="en-US" sz="1400" dirty="0">
              <a:cs typeface="Arial" pitchFamily="34" charset="0"/>
            </a:endParaRPr>
          </a:p>
          <a:p>
            <a:pPr marL="0" indent="0">
              <a:buNone/>
              <a:defRPr/>
            </a:pPr>
            <a:r>
              <a:rPr lang="en-US" sz="1400" dirty="0"/>
              <a:t>Failure to submit timely reports may result in temporary suspension of program partnership. </a:t>
            </a:r>
          </a:p>
          <a:p>
            <a:pPr marL="0" indent="0">
              <a:buNone/>
              <a:defRPr/>
            </a:pPr>
            <a:r>
              <a:rPr lang="en-US" sz="1400" dirty="0"/>
              <a:t>Your Care and Share Regional Manager will provide training on reporting in August, along with your sites individual program code.</a:t>
            </a:r>
          </a:p>
          <a:p>
            <a:pPr marL="0" indent="0">
              <a:buNone/>
              <a:defRPr/>
            </a:pPr>
            <a:r>
              <a:rPr lang="en-US" sz="1400" dirty="0">
                <a:latin typeface="Tw Cen MT" pitchFamily="34" charset="0"/>
                <a:cs typeface="Arial" pitchFamily="34" charset="0"/>
              </a:rPr>
              <a:t>The Send Hunger Packing Program is funded entirely through donations and grants.  The information you send to Care and Share allows us to track the number of children the program serves. Stories of how this program has helped children and their families are invaluable when we report back to our funders and pursue additional funding.</a:t>
            </a:r>
          </a:p>
        </p:txBody>
      </p:sp>
      <p:sp>
        <p:nvSpPr>
          <p:cNvPr id="32" name="Rectangle 27">
            <a:extLst>
              <a:ext uri="{FF2B5EF4-FFF2-40B4-BE49-F238E27FC236}">
                <a16:creationId xmlns:a16="http://schemas.microsoft.com/office/drawing/2014/main" id="{4C15B19B-E7BB-4060-B12F-3CDA8EF16A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1" y="6336792"/>
            <a:ext cx="9141619" cy="52120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8348094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771CFA4-0A33-4225-BA37-067527300BEC}"/>
              </a:ext>
            </a:extLst>
          </p:cNvPr>
          <p:cNvPicPr>
            <a:picLocks noChangeAspect="1"/>
          </p:cNvPicPr>
          <p:nvPr/>
        </p:nvPicPr>
        <p:blipFill rotWithShape="1">
          <a:blip r:embed="rId2"/>
          <a:srcRect r="3181"/>
          <a:stretch/>
        </p:blipFill>
        <p:spPr>
          <a:xfrm>
            <a:off x="5205755" y="3124200"/>
            <a:ext cx="3892238" cy="3181723"/>
          </a:xfrm>
          <a:prstGeom prst="rect">
            <a:avLst/>
          </a:prstGeom>
        </p:spPr>
      </p:pic>
      <p:pic>
        <p:nvPicPr>
          <p:cNvPr id="2" name="Content Placeholder 4" descr="A screenshot of a social media post&#10;&#10;Description automatically generated">
            <a:extLst>
              <a:ext uri="{FF2B5EF4-FFF2-40B4-BE49-F238E27FC236}">
                <a16:creationId xmlns:a16="http://schemas.microsoft.com/office/drawing/2014/main" id="{8C2565C8-EF69-482C-B152-7115AB122BEA}"/>
              </a:ext>
            </a:extLst>
          </p:cNvPr>
          <p:cNvPicPr>
            <a:picLocks noChangeAspect="1"/>
          </p:cNvPicPr>
          <p:nvPr/>
        </p:nvPicPr>
        <p:blipFill rotWithShape="1">
          <a:blip r:embed="rId3">
            <a:extLst>
              <a:ext uri="{28A0092B-C50C-407E-A947-70E740481C1C}">
                <a14:useLocalDpi xmlns:a14="http://schemas.microsoft.com/office/drawing/2010/main" val="0"/>
              </a:ext>
            </a:extLst>
          </a:blip>
          <a:srcRect b="51989"/>
          <a:stretch/>
        </p:blipFill>
        <p:spPr>
          <a:xfrm>
            <a:off x="102620" y="1219200"/>
            <a:ext cx="5154879" cy="3810000"/>
          </a:xfrm>
          <a:prstGeom prst="rect">
            <a:avLst/>
          </a:prstGeom>
        </p:spPr>
      </p:pic>
      <p:pic>
        <p:nvPicPr>
          <p:cNvPr id="4" name="Content Placeholder 4" descr="A screenshot of a social media post&#10;&#10;Description automatically generated">
            <a:extLst>
              <a:ext uri="{FF2B5EF4-FFF2-40B4-BE49-F238E27FC236}">
                <a16:creationId xmlns:a16="http://schemas.microsoft.com/office/drawing/2014/main" id="{01D6FC63-1BC7-4482-8ED3-75E283ACCB6B}"/>
              </a:ext>
            </a:extLst>
          </p:cNvPr>
          <p:cNvPicPr>
            <a:picLocks noChangeAspect="1"/>
          </p:cNvPicPr>
          <p:nvPr/>
        </p:nvPicPr>
        <p:blipFill rotWithShape="1">
          <a:blip r:embed="rId3">
            <a:extLst>
              <a:ext uri="{28A0092B-C50C-407E-A947-70E740481C1C}">
                <a14:useLocalDpi xmlns:a14="http://schemas.microsoft.com/office/drawing/2010/main" val="0"/>
              </a:ext>
            </a:extLst>
          </a:blip>
          <a:srcRect t="48767"/>
          <a:stretch/>
        </p:blipFill>
        <p:spPr>
          <a:xfrm>
            <a:off x="5192815" y="123645"/>
            <a:ext cx="3961249" cy="3124200"/>
          </a:xfrm>
          <a:prstGeom prst="rect">
            <a:avLst/>
          </a:prstGeom>
        </p:spPr>
      </p:pic>
    </p:spTree>
    <p:extLst>
      <p:ext uri="{BB962C8B-B14F-4D97-AF65-F5344CB8AC3E}">
        <p14:creationId xmlns:p14="http://schemas.microsoft.com/office/powerpoint/2010/main" val="3214733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7EE378F3-9642-471B-8215-AA3288422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26405F82-F7FB-4124-AE2B-3D69A007C1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 y="0"/>
            <a:ext cx="566090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16835"/>
            <a:ext cx="4483452" cy="1666501"/>
          </a:xfrm>
        </p:spPr>
        <p:txBody>
          <a:bodyPr>
            <a:normAutofit/>
          </a:bodyPr>
          <a:lstStyle/>
          <a:p>
            <a:r>
              <a:rPr lang="en-US" sz="3500" b="1" spc="-150" dirty="0">
                <a:ln w="17780" cmpd="sng">
                  <a:noFill/>
                  <a:prstDash val="solid"/>
                  <a:miter lim="800000"/>
                </a:ln>
                <a:solidFill>
                  <a:srgbClr val="FFFFFF"/>
                </a:solidFill>
                <a:latin typeface="Tw Cen MT" panose="020B0602020104020603" pitchFamily="34" charset="0"/>
              </a:rPr>
              <a:t>What </a:t>
            </a:r>
            <a:r>
              <a:rPr lang="en-US" sz="3500" spc="-150" dirty="0">
                <a:ln w="17780" cmpd="sng">
                  <a:noFill/>
                  <a:prstDash val="solid"/>
                  <a:miter lim="800000"/>
                </a:ln>
                <a:solidFill>
                  <a:srgbClr val="FFFFFF"/>
                </a:solidFill>
                <a:latin typeface="Tw Cen MT" panose="020B0602020104020603" pitchFamily="34" charset="0"/>
              </a:rPr>
              <a:t>is </a:t>
            </a:r>
            <a:r>
              <a:rPr lang="en-US" sz="3500" b="1" spc="-150" dirty="0">
                <a:ln w="17780" cmpd="sng">
                  <a:noFill/>
                  <a:prstDash val="solid"/>
                  <a:miter lim="800000"/>
                </a:ln>
                <a:solidFill>
                  <a:srgbClr val="FFFFFF"/>
                </a:solidFill>
                <a:latin typeface="Tw Cen MT" panose="020B0602020104020603" pitchFamily="34" charset="0"/>
              </a:rPr>
              <a:t>Send </a:t>
            </a:r>
            <a:r>
              <a:rPr lang="en-US" sz="3500" spc="-150" dirty="0">
                <a:ln w="17780" cmpd="sng">
                  <a:noFill/>
                  <a:prstDash val="solid"/>
                  <a:miter lim="800000"/>
                </a:ln>
                <a:solidFill>
                  <a:srgbClr val="FFFFFF"/>
                </a:solidFill>
                <a:latin typeface="Tw Cen MT" panose="020B0602020104020603" pitchFamily="34" charset="0"/>
              </a:rPr>
              <a:t>Hunger</a:t>
            </a:r>
            <a:r>
              <a:rPr lang="en-US" sz="3500" b="1" spc="-150" dirty="0">
                <a:ln w="17780" cmpd="sng">
                  <a:noFill/>
                  <a:prstDash val="solid"/>
                  <a:miter lim="800000"/>
                </a:ln>
                <a:solidFill>
                  <a:srgbClr val="FFFFFF"/>
                </a:solidFill>
                <a:latin typeface="Tw Cen MT" panose="020B0602020104020603" pitchFamily="34" charset="0"/>
              </a:rPr>
              <a:t> Packing</a:t>
            </a:r>
            <a:r>
              <a:rPr lang="en-US" sz="3500" spc="-150" dirty="0">
                <a:ln w="17780" cmpd="sng">
                  <a:noFill/>
                  <a:prstDash val="solid"/>
                  <a:miter lim="800000"/>
                </a:ln>
                <a:solidFill>
                  <a:srgbClr val="FFFFFF"/>
                </a:solidFill>
                <a:latin typeface="Tw Cen MT" panose="020B0602020104020603" pitchFamily="34" charset="0"/>
              </a:rPr>
              <a:t>?</a:t>
            </a:r>
            <a:endParaRPr lang="en-US" sz="3500" dirty="0">
              <a:solidFill>
                <a:srgbClr val="FFFFFF"/>
              </a:solidFill>
            </a:endParaRPr>
          </a:p>
        </p:txBody>
      </p:sp>
      <p:sp>
        <p:nvSpPr>
          <p:cNvPr id="3" name="Content Placeholder 2"/>
          <p:cNvSpPr>
            <a:spLocks noGrp="1"/>
          </p:cNvSpPr>
          <p:nvPr>
            <p:ph idx="1"/>
          </p:nvPr>
        </p:nvSpPr>
        <p:spPr>
          <a:xfrm>
            <a:off x="822959" y="2236304"/>
            <a:ext cx="4483453" cy="3652667"/>
          </a:xfrm>
        </p:spPr>
        <p:txBody>
          <a:bodyPr>
            <a:normAutofit/>
          </a:bodyPr>
          <a:lstStyle/>
          <a:p>
            <a:pPr marL="0" indent="0">
              <a:buNone/>
            </a:pPr>
            <a:r>
              <a:rPr lang="en-US" sz="1800" dirty="0">
                <a:solidFill>
                  <a:srgbClr val="FFFFFF"/>
                </a:solidFill>
                <a:latin typeface="Tw Cen MT" pitchFamily="34" charset="0"/>
                <a:cs typeface="Arial" pitchFamily="34" charset="0"/>
              </a:rPr>
              <a:t>The mission of the Send Hunger Packing program is to help alleviate child hunger through the provision of food to children and families at school. </a:t>
            </a:r>
          </a:p>
          <a:p>
            <a:pPr marL="0" indent="0">
              <a:buNone/>
            </a:pPr>
            <a:endParaRPr lang="en-US" sz="1800" dirty="0">
              <a:solidFill>
                <a:srgbClr val="FFFFFF"/>
              </a:solidFill>
              <a:latin typeface="Tw Cen MT" pitchFamily="34" charset="0"/>
              <a:cs typeface="Arial" pitchFamily="34" charset="0"/>
            </a:endParaRPr>
          </a:p>
          <a:p>
            <a:pPr marL="0" indent="0">
              <a:buNone/>
            </a:pPr>
            <a:r>
              <a:rPr lang="en-US" sz="1800" dirty="0">
                <a:solidFill>
                  <a:srgbClr val="FFFFFF"/>
                </a:solidFill>
                <a:latin typeface="Tw Cen MT" pitchFamily="34" charset="0"/>
                <a:cs typeface="Arial" pitchFamily="34" charset="0"/>
              </a:rPr>
              <a:t>Send Hunger Packing provides bags of non-perishable and easily-consumable food to hungry children and their families to consume over the weekend when other resources are not available.  The bags are discreetly distributed to children before the weekend.  </a:t>
            </a:r>
          </a:p>
          <a:p>
            <a:endParaRPr lang="en-US" sz="1600" dirty="0">
              <a:solidFill>
                <a:srgbClr val="FFFFFF"/>
              </a:solidFill>
            </a:endParaRPr>
          </a:p>
        </p:txBody>
      </p:sp>
      <p:sp>
        <p:nvSpPr>
          <p:cNvPr id="26" name="Rectangle 25">
            <a:extLst>
              <a:ext uri="{FF2B5EF4-FFF2-40B4-BE49-F238E27FC236}">
                <a16:creationId xmlns:a16="http://schemas.microsoft.com/office/drawing/2014/main" id="{AAAE29FD-C3A6-46E4-BF94-132A4C4EE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0920"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8986" y="2206746"/>
            <a:ext cx="2470690" cy="2422715"/>
          </a:xfrm>
          <a:prstGeom prst="rect">
            <a:avLst/>
          </a:prstGeom>
        </p:spPr>
      </p:pic>
    </p:spTree>
    <p:extLst>
      <p:ext uri="{BB962C8B-B14F-4D97-AF65-F5344CB8AC3E}">
        <p14:creationId xmlns:p14="http://schemas.microsoft.com/office/powerpoint/2010/main" val="1508107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69277" y="516835"/>
            <a:ext cx="2313633" cy="5772840"/>
          </a:xfrm>
        </p:spPr>
        <p:txBody>
          <a:bodyPr anchor="ctr">
            <a:normAutofit/>
          </a:bodyPr>
          <a:lstStyle/>
          <a:p>
            <a:r>
              <a:rPr lang="en-US" sz="2800" b="1" spc="-150" dirty="0">
                <a:ln w="17780" cmpd="sng">
                  <a:noFill/>
                  <a:prstDash val="solid"/>
                  <a:miter lim="800000"/>
                </a:ln>
                <a:solidFill>
                  <a:srgbClr val="FFFFFF"/>
                </a:solidFill>
                <a:latin typeface="Tw Cen MT" panose="020B0602020104020603" pitchFamily="34" charset="0"/>
              </a:rPr>
              <a:t>Getting </a:t>
            </a:r>
            <a:r>
              <a:rPr lang="en-US" sz="2800" spc="-150" dirty="0">
                <a:ln w="17780" cmpd="sng">
                  <a:noFill/>
                  <a:prstDash val="solid"/>
                  <a:miter lim="800000"/>
                </a:ln>
                <a:solidFill>
                  <a:srgbClr val="FFFFFF"/>
                </a:solidFill>
                <a:latin typeface="Tw Cen MT" panose="020B0602020104020603" pitchFamily="34" charset="0"/>
              </a:rPr>
              <a:t>Started</a:t>
            </a:r>
            <a:endParaRPr lang="en-US" sz="2800" dirty="0">
              <a:solidFill>
                <a:srgbClr val="FFFFFF"/>
              </a:solidFill>
            </a:endParaRP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4" name="Content Placeholder 2">
            <a:extLst>
              <a:ext uri="{FF2B5EF4-FFF2-40B4-BE49-F238E27FC236}">
                <a16:creationId xmlns:a16="http://schemas.microsoft.com/office/drawing/2014/main" id="{BD06B81E-938A-4BD2-9A5D-7B429B75CF7A}"/>
              </a:ext>
            </a:extLst>
          </p:cNvPr>
          <p:cNvGraphicFramePr>
            <a:graphicFrameLocks noGrp="1"/>
          </p:cNvGraphicFramePr>
          <p:nvPr>
            <p:ph idx="1"/>
            <p:extLst>
              <p:ext uri="{D42A27DB-BD31-4B8C-83A1-F6EECF244321}">
                <p14:modId xmlns:p14="http://schemas.microsoft.com/office/powerpoint/2010/main" val="1730452016"/>
              </p:ext>
            </p:extLst>
          </p:nvPr>
        </p:nvGraphicFramePr>
        <p:xfrm>
          <a:off x="3556397" y="639763"/>
          <a:ext cx="5098256"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81157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69277" y="605896"/>
            <a:ext cx="2414258" cy="5646208"/>
          </a:xfrm>
        </p:spPr>
        <p:txBody>
          <a:bodyPr anchor="ctr">
            <a:normAutofit/>
          </a:bodyPr>
          <a:lstStyle/>
          <a:p>
            <a:pPr>
              <a:buNone/>
              <a:defRPr/>
            </a:pPr>
            <a:r>
              <a:rPr lang="en-US" sz="2800" b="1" dirty="0">
                <a:solidFill>
                  <a:srgbClr val="FFFFFF"/>
                </a:solidFill>
                <a:latin typeface="Tw Cen MT" pitchFamily="34" charset="0"/>
                <a:cs typeface="Arial" pitchFamily="34" charset="0"/>
              </a:rPr>
              <a:t>Site Coordinator Responsibilities</a:t>
            </a:r>
            <a:endParaRPr lang="en-US" sz="2800" dirty="0">
              <a:solidFill>
                <a:srgbClr val="FFFFFF"/>
              </a:solidFill>
              <a:latin typeface="Tw Cen MT" pitchFamily="34" charset="0"/>
              <a:cs typeface="Arial" pitchFamily="34" charset="0"/>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3556512" y="605896"/>
            <a:ext cx="4810247" cy="5646208"/>
          </a:xfrm>
        </p:spPr>
        <p:txBody>
          <a:bodyPr anchor="ctr">
            <a:normAutofit/>
          </a:bodyPr>
          <a:lstStyle/>
          <a:p>
            <a:pPr marL="0" indent="0">
              <a:buNone/>
              <a:defRPr/>
            </a:pPr>
            <a:r>
              <a:rPr lang="en-US" dirty="0">
                <a:latin typeface="Tw Cen MT" pitchFamily="34" charset="0"/>
                <a:cs typeface="Arial" pitchFamily="34" charset="0"/>
              </a:rPr>
              <a:t>Communicating with their Care and Share Regional Manager</a:t>
            </a:r>
          </a:p>
          <a:p>
            <a:pPr marL="0" indent="0">
              <a:buNone/>
              <a:defRPr/>
            </a:pPr>
            <a:r>
              <a:rPr lang="en-US" dirty="0">
                <a:latin typeface="Tw Cen MT" pitchFamily="34" charset="0"/>
                <a:cs typeface="Arial" pitchFamily="34" charset="0"/>
              </a:rPr>
              <a:t>Distributing bags discretely</a:t>
            </a:r>
          </a:p>
          <a:p>
            <a:pPr marL="0" indent="0">
              <a:buNone/>
              <a:defRPr/>
            </a:pPr>
            <a:r>
              <a:rPr lang="en-US" dirty="0">
                <a:latin typeface="Tw Cen MT" pitchFamily="34" charset="0"/>
                <a:cs typeface="Arial" pitchFamily="34" charset="0"/>
              </a:rPr>
              <a:t>Managing participation, referrals, parental consent, etc.</a:t>
            </a:r>
          </a:p>
          <a:p>
            <a:pPr marL="0" indent="0">
              <a:buNone/>
              <a:defRPr/>
            </a:pPr>
            <a:r>
              <a:rPr lang="en-US" dirty="0">
                <a:latin typeface="Tw Cen MT" pitchFamily="34" charset="0"/>
                <a:cs typeface="Arial" pitchFamily="34" charset="0"/>
              </a:rPr>
              <a:t>Reporting numbers monthly</a:t>
            </a:r>
          </a:p>
          <a:p>
            <a:pPr marL="0" indent="0">
              <a:buNone/>
              <a:defRPr/>
            </a:pPr>
            <a:r>
              <a:rPr lang="en-US" dirty="0">
                <a:latin typeface="Tw Cen MT" pitchFamily="34" charset="0"/>
                <a:cs typeface="Arial" pitchFamily="34" charset="0"/>
              </a:rPr>
              <a:t>Ensuring distribution of all allocated bags each week</a:t>
            </a:r>
          </a:p>
          <a:p>
            <a:pPr marL="0" indent="0">
              <a:buNone/>
              <a:defRPr/>
            </a:pPr>
            <a:r>
              <a:rPr lang="en-US" dirty="0">
                <a:latin typeface="Tw Cen MT" pitchFamily="34" charset="0"/>
                <a:cs typeface="Arial" pitchFamily="34" charset="0"/>
              </a:rPr>
              <a:t>Communicating food allergy substitution needs</a:t>
            </a:r>
          </a:p>
          <a:p>
            <a:pPr marL="0" indent="0">
              <a:buNone/>
              <a:defRPr/>
            </a:pPr>
            <a:r>
              <a:rPr lang="en-US" dirty="0">
                <a:latin typeface="Tw Cen MT" pitchFamily="34" charset="0"/>
                <a:cs typeface="Arial" pitchFamily="34" charset="0"/>
              </a:rPr>
              <a:t>Ensuring proper storage of food</a:t>
            </a:r>
          </a:p>
          <a:p>
            <a:pPr marL="0" indent="0">
              <a:buNone/>
              <a:defRPr/>
            </a:pPr>
            <a:r>
              <a:rPr lang="en-US" dirty="0">
                <a:latin typeface="Tw Cen MT" pitchFamily="34" charset="0"/>
                <a:cs typeface="Arial" pitchFamily="34" charset="0"/>
              </a:rPr>
              <a:t>Providing program feedback (including surveys and evaluations)</a:t>
            </a:r>
          </a:p>
        </p:txBody>
      </p:sp>
    </p:spTree>
    <p:extLst>
      <p:ext uri="{BB962C8B-B14F-4D97-AF65-F5344CB8AC3E}">
        <p14:creationId xmlns:p14="http://schemas.microsoft.com/office/powerpoint/2010/main" val="4262232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69277" y="605896"/>
            <a:ext cx="2313633" cy="5646208"/>
          </a:xfrm>
        </p:spPr>
        <p:txBody>
          <a:bodyPr anchor="ctr">
            <a:normAutofit/>
          </a:bodyPr>
          <a:lstStyle/>
          <a:p>
            <a:pPr>
              <a:buNone/>
              <a:defRPr/>
            </a:pPr>
            <a:r>
              <a:rPr lang="en-US" sz="2800" b="1" dirty="0">
                <a:solidFill>
                  <a:srgbClr val="FFFFFF"/>
                </a:solidFill>
                <a:latin typeface="Tw Cen MT" pitchFamily="34" charset="0"/>
                <a:cs typeface="Arial" pitchFamily="34" charset="0"/>
              </a:rPr>
              <a:t>Identifying Program Participants</a:t>
            </a:r>
            <a:endParaRPr lang="en-US" sz="2800" dirty="0">
              <a:solidFill>
                <a:srgbClr val="FFFFFF"/>
              </a:solidFill>
              <a:latin typeface="Tw Cen MT" pitchFamily="34" charset="0"/>
              <a:cs typeface="Arial" pitchFamily="34" charset="0"/>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Content Placeholder 2"/>
          <p:cNvSpPr>
            <a:spLocks noGrp="1"/>
          </p:cNvSpPr>
          <p:nvPr>
            <p:ph idx="1"/>
          </p:nvPr>
        </p:nvSpPr>
        <p:spPr>
          <a:xfrm>
            <a:off x="3556512" y="605896"/>
            <a:ext cx="5435088" cy="5646208"/>
          </a:xfrm>
        </p:spPr>
        <p:txBody>
          <a:bodyPr anchor="ctr">
            <a:normAutofit/>
          </a:bodyPr>
          <a:lstStyle/>
          <a:p>
            <a:pPr>
              <a:defRPr/>
            </a:pPr>
            <a:r>
              <a:rPr lang="en-US" dirty="0">
                <a:latin typeface="Tw Cen MT" pitchFamily="34" charset="0"/>
                <a:cs typeface="Arial" pitchFamily="34" charset="0"/>
              </a:rPr>
              <a:t>Rushing food lines</a:t>
            </a:r>
          </a:p>
          <a:p>
            <a:pPr>
              <a:defRPr/>
            </a:pPr>
            <a:r>
              <a:rPr lang="en-US" dirty="0">
                <a:latin typeface="Tw Cen MT" pitchFamily="34" charset="0"/>
                <a:cs typeface="Arial" pitchFamily="34" charset="0"/>
              </a:rPr>
              <a:t>Extreme hunger, especially on Mondays</a:t>
            </a:r>
          </a:p>
          <a:p>
            <a:pPr>
              <a:defRPr/>
            </a:pPr>
            <a:r>
              <a:rPr lang="en-US" dirty="0">
                <a:latin typeface="Tw Cen MT" pitchFamily="34" charset="0"/>
                <a:cs typeface="Arial" pitchFamily="34" charset="0"/>
              </a:rPr>
              <a:t>Quickly eating all food and asking for more</a:t>
            </a:r>
          </a:p>
          <a:p>
            <a:pPr>
              <a:defRPr/>
            </a:pPr>
            <a:r>
              <a:rPr lang="en-US" dirty="0">
                <a:latin typeface="Tw Cen MT" pitchFamily="34" charset="0"/>
                <a:cs typeface="Arial" pitchFamily="34" charset="0"/>
              </a:rPr>
              <a:t>Asking when the next meal will be served</a:t>
            </a:r>
          </a:p>
          <a:p>
            <a:pPr>
              <a:defRPr/>
            </a:pPr>
            <a:r>
              <a:rPr lang="en-US" dirty="0">
                <a:latin typeface="Tw Cen MT" pitchFamily="34" charset="0"/>
                <a:cs typeface="Arial" pitchFamily="34" charset="0"/>
              </a:rPr>
              <a:t>Regularly requesting food</a:t>
            </a:r>
          </a:p>
          <a:p>
            <a:pPr>
              <a:defRPr/>
            </a:pPr>
            <a:r>
              <a:rPr lang="en-US" dirty="0">
                <a:latin typeface="Tw Cen MT" pitchFamily="34" charset="0"/>
                <a:cs typeface="Arial" pitchFamily="34" charset="0"/>
              </a:rPr>
              <a:t>Saving/hoarding/stealing food to take home</a:t>
            </a:r>
          </a:p>
          <a:p>
            <a:pPr>
              <a:defRPr/>
            </a:pPr>
            <a:r>
              <a:rPr lang="en-US" dirty="0">
                <a:latin typeface="Tw Cen MT" pitchFamily="34" charset="0"/>
                <a:cs typeface="Arial" pitchFamily="34" charset="0"/>
              </a:rPr>
              <a:t>Comments about not having enough food at home</a:t>
            </a:r>
          </a:p>
          <a:p>
            <a:pPr>
              <a:defRPr/>
            </a:pPr>
            <a:r>
              <a:rPr lang="en-US" dirty="0">
                <a:latin typeface="Tw Cen MT" pitchFamily="34" charset="0"/>
                <a:cs typeface="Arial" pitchFamily="34" charset="0"/>
              </a:rPr>
              <a:t>Physical appearance, school performance, and home environment</a:t>
            </a:r>
          </a:p>
        </p:txBody>
      </p:sp>
    </p:spTree>
    <p:extLst>
      <p:ext uri="{BB962C8B-B14F-4D97-AF65-F5344CB8AC3E}">
        <p14:creationId xmlns:p14="http://schemas.microsoft.com/office/powerpoint/2010/main" val="1018290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69277" y="605896"/>
            <a:ext cx="2313633" cy="5646208"/>
          </a:xfrm>
        </p:spPr>
        <p:txBody>
          <a:bodyPr anchor="ctr">
            <a:normAutofit/>
          </a:bodyPr>
          <a:lstStyle/>
          <a:p>
            <a:r>
              <a:rPr lang="en-US" sz="2800" b="1" spc="-150" dirty="0">
                <a:ln w="17780" cmpd="sng">
                  <a:noFill/>
                  <a:prstDash val="solid"/>
                  <a:miter lim="800000"/>
                </a:ln>
                <a:solidFill>
                  <a:srgbClr val="FFFFFF"/>
                </a:solidFill>
                <a:latin typeface="Tw Cen MT" panose="020B0602020104020603" pitchFamily="34" charset="0"/>
              </a:rPr>
              <a:t>Receiving Food	</a:t>
            </a:r>
            <a:endParaRPr lang="en-US" sz="28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3556512" y="605896"/>
            <a:ext cx="5310882" cy="5646208"/>
          </a:xfrm>
        </p:spPr>
        <p:txBody>
          <a:bodyPr anchor="ctr">
            <a:normAutofit/>
          </a:bodyPr>
          <a:lstStyle/>
          <a:p>
            <a:pPr>
              <a:defRPr/>
            </a:pPr>
            <a:r>
              <a:rPr lang="en-US" dirty="0">
                <a:latin typeface="Tw Cen MT" pitchFamily="34" charset="0"/>
                <a:cs typeface="Arial" pitchFamily="34" charset="0"/>
              </a:rPr>
              <a:t>Bags will be picked up (or bi-weekly if the site has adequate storage), or delivered monthly for distance sites</a:t>
            </a:r>
          </a:p>
          <a:p>
            <a:pPr>
              <a:defRPr/>
            </a:pPr>
            <a:r>
              <a:rPr lang="en-US" dirty="0">
                <a:latin typeface="Tw Cen MT" pitchFamily="34" charset="0"/>
                <a:cs typeface="Arial" pitchFamily="34" charset="0"/>
              </a:rPr>
              <a:t>Provide extra product counts to Care and Share by the 3</a:t>
            </a:r>
            <a:r>
              <a:rPr lang="en-US" baseline="30000" dirty="0">
                <a:latin typeface="Tw Cen MT" pitchFamily="34" charset="0"/>
                <a:cs typeface="Arial" pitchFamily="34" charset="0"/>
              </a:rPr>
              <a:t>rd</a:t>
            </a:r>
            <a:r>
              <a:rPr lang="en-US" dirty="0">
                <a:latin typeface="Tw Cen MT" pitchFamily="34" charset="0"/>
                <a:cs typeface="Arial" pitchFamily="34" charset="0"/>
              </a:rPr>
              <a:t> of each month (in case of weather closure, etc.)</a:t>
            </a:r>
          </a:p>
          <a:p>
            <a:pPr>
              <a:defRPr/>
            </a:pPr>
            <a:r>
              <a:rPr lang="en-US" dirty="0">
                <a:latin typeface="Tw Cen MT" pitchFamily="34" charset="0"/>
                <a:cs typeface="Arial" pitchFamily="34" charset="0"/>
              </a:rPr>
              <a:t>Communicate any changes in number of participants to Care and Share as soon as possible so that food quantities can be adjusted (if available)</a:t>
            </a:r>
          </a:p>
          <a:p>
            <a:pPr>
              <a:defRPr/>
            </a:pPr>
            <a:r>
              <a:rPr lang="en-US" dirty="0">
                <a:latin typeface="Tw Cen MT" pitchFamily="34" charset="0"/>
                <a:cs typeface="Arial" pitchFamily="34" charset="0"/>
              </a:rPr>
              <a:t>Communicate any new food allergies or restrictions to Care and Share as soon as possible so that prohibited foods can be avoided</a:t>
            </a:r>
            <a:endParaRPr lang="en-US" b="1" dirty="0">
              <a:latin typeface="Tw Cen MT" pitchFamily="34" charset="0"/>
              <a:cs typeface="Arial" pitchFamily="34" charset="0"/>
            </a:endParaRPr>
          </a:p>
          <a:p>
            <a:pPr>
              <a:buNone/>
              <a:defRPr/>
            </a:pPr>
            <a:r>
              <a:rPr lang="en-US" b="1" dirty="0">
                <a:latin typeface="Tw Cen MT" pitchFamily="34" charset="0"/>
                <a:cs typeface="Arial" pitchFamily="34" charset="0"/>
              </a:rPr>
              <a:t>	</a:t>
            </a:r>
            <a:endParaRPr lang="en-US" dirty="0">
              <a:latin typeface="Tw Cen MT" pitchFamily="34" charset="0"/>
            </a:endParaRPr>
          </a:p>
          <a:p>
            <a:pPr lvl="1">
              <a:buNone/>
              <a:defRPr/>
            </a:pPr>
            <a:endParaRPr lang="en-US" dirty="0">
              <a:latin typeface="Tw Cen MT" pitchFamily="34" charset="0"/>
            </a:endParaRPr>
          </a:p>
        </p:txBody>
      </p:sp>
    </p:spTree>
    <p:extLst>
      <p:ext uri="{BB962C8B-B14F-4D97-AF65-F5344CB8AC3E}">
        <p14:creationId xmlns:p14="http://schemas.microsoft.com/office/powerpoint/2010/main" val="173034008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911</Words>
  <Application>Microsoft Office PowerPoint</Application>
  <PresentationFormat>On-screen Show (4:3)</PresentationFormat>
  <Paragraphs>80</Paragraphs>
  <Slides>14</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Tw Cen MT</vt:lpstr>
      <vt:lpstr>Wingdings</vt:lpstr>
      <vt:lpstr>Retrospect</vt:lpstr>
      <vt:lpstr>Send Hunger Packing Training</vt:lpstr>
      <vt:lpstr>New: COVID-19 Guidelines</vt:lpstr>
      <vt:lpstr>New: Reporting</vt:lpstr>
      <vt:lpstr>PowerPoint Presentation</vt:lpstr>
      <vt:lpstr>What is Send Hunger Packing?</vt:lpstr>
      <vt:lpstr>Getting Started</vt:lpstr>
      <vt:lpstr>Site Coordinator Responsibilities</vt:lpstr>
      <vt:lpstr>Identifying Program Participants</vt:lpstr>
      <vt:lpstr>Receiving Food </vt:lpstr>
      <vt:lpstr>Receiving Food</vt:lpstr>
      <vt:lpstr>Food Storage</vt:lpstr>
      <vt:lpstr>Food Safety</vt:lpstr>
      <vt:lpstr>Food Distribution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Send Hunger Packing Training</dc:title>
  <dc:creator>Shannon Brice</dc:creator>
  <cp:lastModifiedBy>Shannon Brice</cp:lastModifiedBy>
  <cp:revision>1</cp:revision>
  <dcterms:created xsi:type="dcterms:W3CDTF">2020-08-18T17:49:20Z</dcterms:created>
  <dcterms:modified xsi:type="dcterms:W3CDTF">2020-08-18T17:49:41Z</dcterms:modified>
</cp:coreProperties>
</file>